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4" r:id="rId38"/>
    <p:sldId id="292" r:id="rId3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Body Level One…"/>
          <p:cNvSpPr txBox="1">
            <a:spLocks noGrp="1"/>
          </p:cNvSpPr>
          <p:nvPr>
            <p:ph type="body" idx="1"/>
          </p:nvPr>
        </p:nvSpPr>
        <p:spPr>
          <a:xfrm>
            <a:off x="2193725" y="892967"/>
            <a:ext cx="7804550" cy="5072066"/>
          </a:xfrm>
          <a:prstGeom prst="rect">
            <a:avLst/>
          </a:prstGeom>
        </p:spPr>
        <p:txBody>
          <a:bodyPr lIns="35716" tIns="35716" rIns="35716" bIns="35716" anchor="ctr"/>
          <a:lstStyle>
            <a:lvl1pPr marL="296333" indent="-296333" defTabSz="410763">
              <a:lnSpc>
                <a:spcPct val="100000"/>
              </a:lnSpc>
              <a:spcBef>
                <a:spcPts val="2900"/>
              </a:spcBef>
              <a:buSzPct val="75000"/>
              <a:buFontTx/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0832" indent="-296332" defTabSz="410763">
              <a:lnSpc>
                <a:spcPct val="100000"/>
              </a:lnSpc>
              <a:spcBef>
                <a:spcPts val="2900"/>
              </a:spcBef>
              <a:buSzPct val="75000"/>
              <a:buFontTx/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85332" indent="-296332" defTabSz="410763">
              <a:lnSpc>
                <a:spcPct val="100000"/>
              </a:lnSpc>
              <a:spcBef>
                <a:spcPts val="2900"/>
              </a:spcBef>
              <a:buSzPct val="75000"/>
              <a:buFontTx/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29833" indent="-296332" defTabSz="410763">
              <a:lnSpc>
                <a:spcPct val="100000"/>
              </a:lnSpc>
              <a:spcBef>
                <a:spcPts val="2900"/>
              </a:spcBef>
              <a:buSzPct val="75000"/>
              <a:buFontTx/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74333" indent="-296333" defTabSz="410763">
              <a:lnSpc>
                <a:spcPct val="100000"/>
              </a:lnSpc>
              <a:spcBef>
                <a:spcPts val="2900"/>
              </a:spcBef>
              <a:buSzPct val="75000"/>
              <a:buFontTx/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4733" y="6505277"/>
            <a:ext cx="253604" cy="249235"/>
          </a:xfrm>
          <a:prstGeom prst="rect">
            <a:avLst/>
          </a:prstGeom>
        </p:spPr>
        <p:txBody>
          <a:bodyPr lIns="35716" tIns="35716" rIns="35716" bIns="35716" anchor="t"/>
          <a:lstStyle>
            <a:lvl1pPr algn="ctr" defTabSz="410763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>
            <a:spLocks noGrp="1"/>
          </p:cNvSpPr>
          <p:nvPr>
            <p:ph type="title"/>
          </p:nvPr>
        </p:nvSpPr>
        <p:spPr>
          <a:xfrm>
            <a:off x="2416967" y="1151929"/>
            <a:ext cx="7358067" cy="2321720"/>
          </a:xfrm>
          <a:prstGeom prst="rect">
            <a:avLst/>
          </a:prstGeom>
        </p:spPr>
        <p:txBody>
          <a:bodyPr lIns="35716" tIns="35716" rIns="35716" bIns="35716" anchor="b"/>
          <a:lstStyle>
            <a:lvl1pPr algn="ctr" defTabSz="410763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67" y="3536155"/>
            <a:ext cx="7358067" cy="794745"/>
          </a:xfrm>
          <a:prstGeom prst="rect">
            <a:avLst/>
          </a:prstGeom>
        </p:spPr>
        <p:txBody>
          <a:bodyPr lIns="35716" tIns="35716" rIns="35716" bIns="35716"/>
          <a:lstStyle>
            <a:lvl1pPr marL="0" indent="0" algn="ctr" defTabSz="41076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41076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41076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41076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41076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4733" y="6505277"/>
            <a:ext cx="253604" cy="249235"/>
          </a:xfrm>
          <a:prstGeom prst="rect">
            <a:avLst/>
          </a:prstGeom>
        </p:spPr>
        <p:txBody>
          <a:bodyPr lIns="35716" tIns="35716" rIns="35716" bIns="35716" anchor="t"/>
          <a:lstStyle>
            <a:lvl1pPr algn="ctr" defTabSz="410763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solidFill>
          <a:srgbClr val="F6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"/>
          <p:cNvSpPr/>
          <p:nvPr/>
        </p:nvSpPr>
        <p:spPr>
          <a:xfrm>
            <a:off x="501275" y="534416"/>
            <a:ext cx="11189450" cy="5789168"/>
          </a:xfrm>
          <a:prstGeom prst="rect">
            <a:avLst/>
          </a:prstGeom>
          <a:solidFill>
            <a:srgbClr val="7CA0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207715">
              <a:lnSpc>
                <a:spcPct val="120000"/>
              </a:lnSpc>
              <a:defRPr sz="1400" spc="-27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110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028700" y="2098024"/>
            <a:ext cx="10134600" cy="2606578"/>
          </a:xfrm>
          <a:prstGeom prst="rect">
            <a:avLst/>
          </a:prstGeom>
        </p:spPr>
        <p:txBody>
          <a:bodyPr lIns="25400" tIns="25400" rIns="25400" bIns="25400"/>
          <a:lstStyle>
            <a:lvl1pPr algn="ctr" defTabSz="412750">
              <a:defRPr sz="6000">
                <a:solidFill>
                  <a:srgbClr val="FFFFFF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lvl1pPr>
          </a:lstStyle>
          <a:p>
            <a:r>
              <a:t>Section Title</a:t>
            </a: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15939" y="6559549"/>
            <a:ext cx="160122" cy="177801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412750">
              <a:defRPr sz="800">
                <a:solidFill>
                  <a:srgbClr val="5E5E5E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bg>
      <p:bgPr>
        <a:solidFill>
          <a:srgbClr val="F6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"/>
          <p:cNvSpPr/>
          <p:nvPr/>
        </p:nvSpPr>
        <p:spPr>
          <a:xfrm>
            <a:off x="6098802" y="532656"/>
            <a:ext cx="5592296" cy="5792688"/>
          </a:xfrm>
          <a:prstGeom prst="rect">
            <a:avLst/>
          </a:prstGeom>
          <a:solidFill>
            <a:srgbClr val="B9CAD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207715">
              <a:lnSpc>
                <a:spcPct val="120000"/>
              </a:lnSpc>
              <a:defRPr sz="1400" spc="-27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119" name="Rectangle"/>
          <p:cNvSpPr/>
          <p:nvPr/>
        </p:nvSpPr>
        <p:spPr>
          <a:xfrm>
            <a:off x="501648" y="1038274"/>
            <a:ext cx="5597157" cy="4778277"/>
          </a:xfrm>
          <a:prstGeom prst="rect">
            <a:avLst/>
          </a:prstGeom>
          <a:solidFill>
            <a:srgbClr val="DDDB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207715">
              <a:lnSpc>
                <a:spcPct val="120000"/>
              </a:lnSpc>
              <a:defRPr sz="1400" spc="-27">
                <a:solidFill>
                  <a:srgbClr val="FFFFFF"/>
                </a:solidFill>
                <a:latin typeface="Canela Deck Bold"/>
                <a:ea typeface="Canela Deck Bold"/>
                <a:cs typeface="Canela Deck Bold"/>
                <a:sym typeface="Canela Deck Bold"/>
              </a:defRPr>
            </a:pPr>
            <a:endParaRPr/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748298" y="2165742"/>
            <a:ext cx="4524543" cy="2746495"/>
          </a:xfrm>
          <a:prstGeom prst="rect">
            <a:avLst/>
          </a:prstGeom>
        </p:spPr>
        <p:txBody>
          <a:bodyPr lIns="25400" tIns="25400" rIns="25400" bIns="25400" anchor="ctr"/>
          <a:lstStyle>
            <a:lvl1pPr marL="0" indent="0" defTabSz="412750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2000" b="1" spc="-19"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indent="0" defTabSz="412750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2000" b="1" spc="-19"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indent="0" defTabSz="412750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2000" b="1" spc="-19"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indent="0" defTabSz="412750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2000" b="1" spc="-19"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indent="0" defTabSz="412750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2000" b="1" spc="-19">
                <a:latin typeface="Proxima Nova"/>
                <a:ea typeface="Proxima Nova"/>
                <a:cs typeface="Proxima Nova"/>
                <a:sym typeface="Proxima Nova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1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838200" y="2932658"/>
            <a:ext cx="4914900" cy="866511"/>
          </a:xfrm>
          <a:prstGeom prst="rect">
            <a:avLst/>
          </a:prstGeom>
        </p:spPr>
        <p:txBody>
          <a:bodyPr lIns="25400" tIns="25400" rIns="25400" bIns="25400"/>
          <a:lstStyle>
            <a:lvl1pPr algn="ctr" defTabSz="412750">
              <a:lnSpc>
                <a:spcPct val="70000"/>
              </a:lnSpc>
              <a:defRPr sz="4000"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t>Agenda Title</a:t>
            </a:r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15939" y="6559549"/>
            <a:ext cx="160122" cy="177801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412750">
              <a:defRPr sz="800">
                <a:solidFill>
                  <a:srgbClr val="5E5E5E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02"/>
          <p:cNvSpPr>
            <a:spLocks noGrp="1"/>
          </p:cNvSpPr>
          <p:nvPr>
            <p:ph type="pic" idx="21"/>
          </p:nvPr>
        </p:nvSpPr>
        <p:spPr>
          <a:xfrm>
            <a:off x="1524000" y="0"/>
            <a:ext cx="9144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4733" y="6505277"/>
            <a:ext cx="253604" cy="249235"/>
          </a:xfrm>
          <a:prstGeom prst="rect">
            <a:avLst/>
          </a:prstGeom>
        </p:spPr>
        <p:txBody>
          <a:bodyPr lIns="35716" tIns="35716" rIns="35716" bIns="35716" anchor="t"/>
          <a:lstStyle>
            <a:lvl1pPr algn="ctr" defTabSz="410763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5718" tIns="45718" rIns="45718" bIns="45718"/>
          <a:lstStyle/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718" tIns="45718" rIns="45718" bIns="45718"/>
          <a:lstStyle>
            <a:lvl3pPr marL="1234438" indent="-320038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45699" tIns="45699" rIns="45699" bIns="45699" anchor="b"/>
          <a:lstStyle>
            <a:lvl1pPr algn="ctr">
              <a:defRPr sz="60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 lIns="45699" tIns="45699" rIns="45699" bIns="45699"/>
          <a:lstStyle>
            <a:lvl1pPr marL="355600" indent="-304800" algn="ctr">
              <a:buSzTx/>
              <a:buFontTx/>
              <a:buNone/>
              <a:defRPr sz="2400"/>
            </a:lvl1pPr>
            <a:lvl2pPr marL="355600" indent="50800" algn="ctr">
              <a:buSzTx/>
              <a:buFontTx/>
              <a:buNone/>
              <a:defRPr sz="2400"/>
            </a:lvl2pPr>
            <a:lvl3pPr marL="355600" indent="50800" algn="ctr">
              <a:buSzTx/>
              <a:buFontTx/>
              <a:buNone/>
              <a:defRPr sz="2400"/>
            </a:lvl3pPr>
            <a:lvl4pPr marL="355600" indent="50800" algn="ctr">
              <a:buSzTx/>
              <a:buFontTx/>
              <a:buNone/>
              <a:defRPr sz="2400"/>
            </a:lvl4pPr>
            <a:lvl5pPr marL="355600" indent="50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19" y="6414781"/>
            <a:ext cx="258582" cy="248263"/>
          </a:xfrm>
          <a:prstGeom prst="rect">
            <a:avLst/>
          </a:prstGeom>
        </p:spPr>
        <p:txBody>
          <a:bodyPr lIns="45699" tIns="45699" rIns="45699" bIns="45699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5699" tIns="45699" rIns="45699" bIns="45699"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99" tIns="45699" rIns="45699" bIns="45699"/>
          <a:lstStyle>
            <a:lvl1pPr marL="457200" indent="-342900">
              <a:buClr>
                <a:srgbClr val="000000"/>
              </a:buClr>
              <a:buSzPts val="2800"/>
            </a:lvl1pPr>
            <a:lvl2pPr marL="971550" indent="-400050">
              <a:buClr>
                <a:srgbClr val="000000"/>
              </a:buClr>
              <a:buSzPts val="2800"/>
            </a:lvl2pPr>
            <a:lvl3pPr marL="1508760" indent="-480060">
              <a:buClr>
                <a:srgbClr val="000000"/>
              </a:buClr>
              <a:buSzPts val="2800"/>
            </a:lvl3pPr>
            <a:lvl4pPr marL="2019300" indent="-533400">
              <a:buClr>
                <a:srgbClr val="000000"/>
              </a:buClr>
              <a:buSzPts val="2800"/>
            </a:lvl4pPr>
            <a:lvl5pPr marL="2476500" indent="-533400">
              <a:buClr>
                <a:srgbClr val="000000"/>
              </a:buClr>
              <a:buSzPts val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19" y="6414781"/>
            <a:ext cx="258582" cy="248263"/>
          </a:xfrm>
          <a:prstGeom prst="rect">
            <a:avLst/>
          </a:prstGeom>
        </p:spPr>
        <p:txBody>
          <a:bodyPr lIns="45699" tIns="45699" rIns="45699" bIns="45699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1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6750050" y="1989136"/>
            <a:ext cx="5219700" cy="60750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97574" y="6540500"/>
            <a:ext cx="190603" cy="187301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292100">
              <a:defRPr sz="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45699" tIns="45699" rIns="45699" bIns="45699" anchor="b"/>
          <a:lstStyle>
            <a:lvl1pPr algn="ctr">
              <a:defRPr sz="60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699" tIns="45699" rIns="45699" bIns="45699"/>
          <a:lstStyle>
            <a:lvl1pPr marL="406400" indent="-355600" algn="ctr">
              <a:buSzTx/>
              <a:buFontTx/>
              <a:buNone/>
              <a:defRPr sz="2400"/>
            </a:lvl1pPr>
            <a:lvl2pPr marL="406400" indent="127000" algn="ctr">
              <a:buSzTx/>
              <a:buFontTx/>
              <a:buNone/>
              <a:defRPr sz="2400"/>
            </a:lvl2pPr>
            <a:lvl3pPr marL="406400" indent="609600" algn="ctr">
              <a:buSzTx/>
              <a:buFontTx/>
              <a:buNone/>
              <a:defRPr sz="2400"/>
            </a:lvl3pPr>
            <a:lvl4pPr marL="406400" indent="1079500" algn="ctr">
              <a:buSzTx/>
              <a:buFontTx/>
              <a:buNone/>
              <a:defRPr sz="2400"/>
            </a:lvl4pPr>
            <a:lvl5pPr marL="406400" indent="15367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16" y="6414780"/>
            <a:ext cx="258585" cy="248265"/>
          </a:xfrm>
          <a:prstGeom prst="rect">
            <a:avLst/>
          </a:prstGeom>
        </p:spPr>
        <p:txBody>
          <a:bodyPr lIns="45699" tIns="45699" rIns="45699" bIns="45699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45699" tIns="45699" rIns="45699" bIns="45699" anchor="b"/>
          <a:lstStyle>
            <a:lvl1pPr algn="ctr">
              <a:defRPr sz="60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 lIns="45699" tIns="45699" rIns="45699" bIns="45699"/>
          <a:lstStyle>
            <a:lvl1pPr marL="254000" indent="-203200" algn="ctr">
              <a:buSzTx/>
              <a:buFontTx/>
              <a:buNone/>
              <a:defRPr sz="2400"/>
            </a:lvl1pPr>
            <a:lvl2pPr marL="254000" indent="50800" algn="ctr">
              <a:buSzTx/>
              <a:buFontTx/>
              <a:buNone/>
              <a:defRPr sz="2400"/>
            </a:lvl2pPr>
            <a:lvl3pPr marL="254000" indent="50800" algn="ctr">
              <a:buSzTx/>
              <a:buFontTx/>
              <a:buNone/>
              <a:defRPr sz="2400"/>
            </a:lvl3pPr>
            <a:lvl4pPr marL="254000" indent="50800" algn="ctr">
              <a:buSzTx/>
              <a:buFontTx/>
              <a:buNone/>
              <a:defRPr sz="2400"/>
            </a:lvl4pPr>
            <a:lvl5pPr marL="254000" indent="50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19" y="6414781"/>
            <a:ext cx="258582" cy="248263"/>
          </a:xfrm>
          <a:prstGeom prst="rect">
            <a:avLst/>
          </a:prstGeom>
        </p:spPr>
        <p:txBody>
          <a:bodyPr lIns="45699" tIns="45699" rIns="45699" bIns="45699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45699" tIns="45699" rIns="45699" bIns="45699" anchor="b"/>
          <a:lstStyle>
            <a:lvl1pPr algn="ctr">
              <a:defRPr sz="60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 lIns="45699" tIns="45699" rIns="45699" bIns="45699"/>
          <a:lstStyle>
            <a:lvl1pPr marL="304800" indent="-254000" algn="ctr">
              <a:buSzTx/>
              <a:buFontTx/>
              <a:buNone/>
              <a:defRPr sz="2400"/>
            </a:lvl1pPr>
            <a:lvl2pPr marL="304800" indent="50800" algn="ctr">
              <a:buSzTx/>
              <a:buFontTx/>
              <a:buNone/>
              <a:defRPr sz="2400"/>
            </a:lvl2pPr>
            <a:lvl3pPr marL="304800" indent="50800" algn="ctr">
              <a:buSzTx/>
              <a:buFontTx/>
              <a:buNone/>
              <a:defRPr sz="2400"/>
            </a:lvl3pPr>
            <a:lvl4pPr marL="304800" indent="50800" algn="ctr">
              <a:buSzTx/>
              <a:buFontTx/>
              <a:buNone/>
              <a:defRPr sz="2400"/>
            </a:lvl4pPr>
            <a:lvl5pPr marL="304800" indent="50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19" y="6414781"/>
            <a:ext cx="258582" cy="248263"/>
          </a:xfrm>
          <a:prstGeom prst="rect">
            <a:avLst/>
          </a:prstGeom>
        </p:spPr>
        <p:txBody>
          <a:bodyPr lIns="45699" tIns="45699" rIns="45699" bIns="45699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2"/>
            <a:ext cx="258620" cy="24830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" Type="http://schemas.openxmlformats.org/officeDocument/2006/relationships/image" Target="../media/image19.png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19" Type="http://schemas.openxmlformats.org/officeDocument/2006/relationships/image" Target="../media/image38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us-international.org/en/extra/hub/resources-toolkits?modal_page=pdf-detail&amp;modal_detail_id=77265-keeping-people-safe-a-guide-to-safeguarding-for-non-governmental-organizations-and-platforms" TargetMode="External"/><Relationship Id="rId7" Type="http://schemas.openxmlformats.org/officeDocument/2006/relationships/image" Target="../media/image19.png"/><Relationship Id="rId2" Type="http://schemas.openxmlformats.org/officeDocument/2006/relationships/hyperlink" Target="http://CIVICUS.ORG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barefootguide.org" TargetMode="External"/><Relationship Id="rId5" Type="http://schemas.openxmlformats.org/officeDocument/2006/relationships/hyperlink" Target="https://www.forus-international.org/en/extra/hub/resources-publications?modal_page=pdf-detail&amp;modal_detail_id=115544-rebuilding-trust-for-inclusive-governance-unlocking-sdg-16-for-peaceful-societies" TargetMode="External"/><Relationship Id="rId4" Type="http://schemas.openxmlformats.org/officeDocument/2006/relationships/hyperlink" Target="https://www.forus-international.org/en/extra/hub/resources-toolkits?modal_page=pdf-detail&amp;modal_detail_id=77173-future-convergence-cultivating-practices-of-collaboration-for-social-change-the-forus-barefoot-guide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ivicus.org/" TargetMode="External"/><Relationship Id="rId3" Type="http://schemas.openxmlformats.org/officeDocument/2006/relationships/hyperlink" Target="https://www.csostandard.org/" TargetMode="External"/><Relationship Id="rId7" Type="http://schemas.openxmlformats.org/officeDocument/2006/relationships/hyperlink" Target="https://www.forus-international.org/en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lapas.lv/resources/petijumi-viedokli-zinojumi/petijumi/" TargetMode="External"/><Relationship Id="rId5" Type="http://schemas.openxmlformats.org/officeDocument/2006/relationships/hyperlink" Target="https://www.mk.gov.lv/lv/iam-istenosana-latvija#zinojumi" TargetMode="External"/><Relationship Id="rId10" Type="http://schemas.openxmlformats.org/officeDocument/2006/relationships/hyperlink" Target="https://lapas.lv/news/2024_07_30_zinasanu_platforma_kopienu_noturiba/" TargetMode="External"/><Relationship Id="rId4" Type="http://schemas.openxmlformats.org/officeDocument/2006/relationships/hyperlink" Target="https://www.mk.gov.lv/lv/ano-ilgtspejigas-attistibas-merki" TargetMode="External"/><Relationship Id="rId9" Type="http://schemas.openxmlformats.org/officeDocument/2006/relationships/hyperlink" Target="https://www.civicus.org/index.php/what-we-do/innovate/civicus-monitor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1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TextBox 4"/>
          <p:cNvSpPr txBox="1"/>
          <p:nvPr/>
        </p:nvSpPr>
        <p:spPr>
          <a:xfrm>
            <a:off x="7213600" y="5719002"/>
            <a:ext cx="3616960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200">
                <a:solidFill>
                  <a:srgbClr val="6FC9A1"/>
                </a:solidFill>
                <a:latin typeface="Fraunces 9pt 9pt Light NonWonky"/>
                <a:ea typeface="Fraunces 9pt 9pt Light NonWonky"/>
                <a:cs typeface="Fraunces 9pt 9pt Light NonWonky"/>
                <a:sym typeface="Fraunces 9pt 9pt Light NonWonky"/>
              </a:defRPr>
            </a:lvl1pPr>
          </a:lstStyle>
          <a:p>
            <a:r>
              <a:t>Inese Vaivare</a:t>
            </a:r>
          </a:p>
        </p:txBody>
      </p:sp>
      <p:sp>
        <p:nvSpPr>
          <p:cNvPr id="214" name="TextBox 5"/>
          <p:cNvSpPr txBox="1"/>
          <p:nvPr/>
        </p:nvSpPr>
        <p:spPr>
          <a:xfrm>
            <a:off x="7213600" y="6149890"/>
            <a:ext cx="361696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500">
                <a:solidFill>
                  <a:srgbClr val="6FC9A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r>
              <a:t>21.08.2024.</a:t>
            </a:r>
          </a:p>
        </p:txBody>
      </p:sp>
      <p:pic>
        <p:nvPicPr>
          <p:cNvPr id="215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386" y="202472"/>
            <a:ext cx="4337878" cy="2042032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TextBox 15"/>
          <p:cNvSpPr txBox="1"/>
          <p:nvPr/>
        </p:nvSpPr>
        <p:spPr>
          <a:xfrm>
            <a:off x="7213600" y="2028185"/>
            <a:ext cx="4645660" cy="304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5000">
                <a:solidFill>
                  <a:srgbClr val="6FC9A1"/>
                </a:solidFill>
                <a:latin typeface="Fraunces 9pt 9pt Light NonWonky"/>
                <a:ea typeface="Fraunces 9pt 9pt Light NonWonky"/>
                <a:cs typeface="Fraunces 9pt 9pt Light NonWonky"/>
                <a:sym typeface="Fraunces 9pt 9pt Light NonWonky"/>
              </a:defRPr>
            </a:lvl1pPr>
          </a:lstStyle>
          <a:p>
            <a:r>
              <a:t>NVO noturība un ilgtspēja mainīgā pasaulē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157;p10"/>
          <p:cNvSpPr txBox="1"/>
          <p:nvPr/>
        </p:nvSpPr>
        <p:spPr>
          <a:xfrm>
            <a:off x="681410" y="421191"/>
            <a:ext cx="7353160" cy="7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t>Jautājumi</a:t>
            </a:r>
          </a:p>
        </p:txBody>
      </p:sp>
      <p:sp>
        <p:nvSpPr>
          <p:cNvPr id="275" name="Google Shape;158;p10"/>
          <p:cNvSpPr txBox="1"/>
          <p:nvPr/>
        </p:nvSpPr>
        <p:spPr>
          <a:xfrm>
            <a:off x="539793" y="1392902"/>
            <a:ext cx="9041988" cy="480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Kādi ir trīs lielākie ārējās vides izaicinājumi skar Jūsu organizāciju?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Kādas globālo norišu iespējas, kas pozitīvi ietekmē Jūsu organizācijas attīstību Jūs ziniet?</a:t>
            </a:r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>
              <a:defRPr sz="22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marL="160421" indent="-160421">
              <a:buSzPct val="100000"/>
              <a:buChar char="•"/>
              <a:defRPr sz="16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defTabSz="457200">
              <a:defRPr sz="1500" b="1">
                <a:solidFill>
                  <a:srgbClr val="212529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i="1"/>
          </a:p>
          <a:p>
            <a:pPr>
              <a:defRPr sz="17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 i="1"/>
          </a:p>
          <a:p>
            <a:pPr>
              <a:defRPr sz="17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 i="1"/>
          </a:p>
        </p:txBody>
      </p:sp>
      <p:pic>
        <p:nvPicPr>
          <p:cNvPr id="276" name="Google Shape;159;p10" descr="Google Shape;159;p10"/>
          <p:cNvPicPr>
            <a:picLocks noChangeAspect="1"/>
          </p:cNvPicPr>
          <p:nvPr/>
        </p:nvPicPr>
        <p:blipFill>
          <a:blip r:embed="rId2"/>
          <a:srcRect r="18600"/>
          <a:stretch>
            <a:fillRect/>
          </a:stretch>
        </p:blipFill>
        <p:spPr>
          <a:xfrm>
            <a:off x="7648575" y="0"/>
            <a:ext cx="454342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157;p10"/>
          <p:cNvSpPr txBox="1"/>
          <p:nvPr/>
        </p:nvSpPr>
        <p:spPr>
          <a:xfrm>
            <a:off x="526918" y="434065"/>
            <a:ext cx="8102336" cy="7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t>Globālie izaicinājumi (mega trendi)</a:t>
            </a:r>
          </a:p>
        </p:txBody>
      </p:sp>
      <p:sp>
        <p:nvSpPr>
          <p:cNvPr id="279" name="Google Shape;158;p10"/>
          <p:cNvSpPr txBox="1"/>
          <p:nvPr/>
        </p:nvSpPr>
        <p:spPr>
          <a:xfrm>
            <a:off x="539793" y="1392902"/>
            <a:ext cx="9041988" cy="647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Klimata pārmaiņas;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Bioloģiskās daudzveidības mazināšanās;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Urbanizācija;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Ienākumu nevienlīdzība;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Vērtību polarizācija;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Demokrātijas mazināšanās;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“Iesaldētie” militārie konflikti;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Sistēmiskas transformācijas trūkums.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>
              <a:defRPr sz="22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marL="160421" indent="-160421">
              <a:buSzPct val="100000"/>
              <a:buChar char="•"/>
              <a:defRPr sz="16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defTabSz="457200">
              <a:defRPr sz="1500" b="1">
                <a:solidFill>
                  <a:srgbClr val="212529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i="1"/>
          </a:p>
          <a:p>
            <a:pPr>
              <a:defRPr sz="17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 i="1"/>
          </a:p>
          <a:p>
            <a:pPr>
              <a:defRPr sz="17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 i="1"/>
          </a:p>
        </p:txBody>
      </p:sp>
      <p:pic>
        <p:nvPicPr>
          <p:cNvPr id="280" name="Google Shape;159;p10" descr="Google Shape;159;p10"/>
          <p:cNvPicPr>
            <a:picLocks noChangeAspect="1"/>
          </p:cNvPicPr>
          <p:nvPr/>
        </p:nvPicPr>
        <p:blipFill>
          <a:blip r:embed="rId2"/>
          <a:srcRect r="18600"/>
          <a:stretch>
            <a:fillRect/>
          </a:stretch>
        </p:blipFill>
        <p:spPr>
          <a:xfrm>
            <a:off x="7648575" y="0"/>
            <a:ext cx="454342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Box 3"/>
          <p:cNvSpPr txBox="1"/>
          <p:nvPr/>
        </p:nvSpPr>
        <p:spPr>
          <a:xfrm>
            <a:off x="720034" y="936185"/>
            <a:ext cx="712754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>
                <a:solidFill>
                  <a:srgbClr val="331F87"/>
                </a:solidFill>
                <a:latin typeface="Fraunces 9pt 9pt Light NonWonky"/>
                <a:ea typeface="Fraunces 9pt 9pt Light NonWonky"/>
                <a:cs typeface="Fraunces 9pt 9pt Light NonWonky"/>
                <a:sym typeface="Fraunces 9pt 9pt Light NonWonky"/>
              </a:defRPr>
            </a:lvl1pPr>
          </a:lstStyle>
          <a:p>
            <a:r>
              <a:t>Globālie mērķi/ Agenda 2030</a:t>
            </a:r>
          </a:p>
        </p:txBody>
      </p:sp>
      <p:pic>
        <p:nvPicPr>
          <p:cNvPr id="283" name="Picture 10" descr="Picture 10"/>
          <p:cNvPicPr>
            <a:picLocks noChangeAspect="1"/>
          </p:cNvPicPr>
          <p:nvPr/>
        </p:nvPicPr>
        <p:blipFill>
          <a:blip r:embed="rId2"/>
          <a:srcRect r="18599"/>
          <a:stretch>
            <a:fillRect/>
          </a:stretch>
        </p:blipFill>
        <p:spPr>
          <a:xfrm>
            <a:off x="7648575" y="0"/>
            <a:ext cx="454342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E_SDG_PRINT-01.jpg" descr="E_SDG_PRINT-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85" y="1855286"/>
            <a:ext cx="1124871" cy="1124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E_SDG_PRINT-02.jpg" descr="E_SDG_PRINT-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103" y="1855286"/>
            <a:ext cx="1124873" cy="1124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E_SDG_PRINT-03.jpg" descr="E_SDG_PRINT-0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423" y="1855286"/>
            <a:ext cx="1124872" cy="1124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E_SDG_PRINT-04.jpg" descr="E_SDG_PRINT-0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6742" y="1855286"/>
            <a:ext cx="1124873" cy="1124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E_SDG_PRINT-05.jpg" descr="E_SDG_PRINT-0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5063" y="1855286"/>
            <a:ext cx="1124872" cy="1124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E_SDG_PRINT-06.jpg" descr="E_SDG_PRINT-06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3382" y="1855286"/>
            <a:ext cx="1124872" cy="1124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E_SDG_PRINT-07.jpg" descr="E_SDG_PRINT-07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785" y="3289660"/>
            <a:ext cx="1124871" cy="1124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E_SDG_PRINT-08.jpg" descr="E_SDG_PRINT-08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0103" y="3338502"/>
            <a:ext cx="1124873" cy="1124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E_SDG_PRINT-09.jpg" descr="E_SDG_PRINT-09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8423" y="3338502"/>
            <a:ext cx="1124872" cy="1124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E_SDG_PRINT-10.jpg" descr="E_SDG_PRINT-10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16742" y="3338502"/>
            <a:ext cx="1124873" cy="1124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E_SDG_PRINT-11.jpg" descr="E_SDG_PRINT-11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15063" y="3338502"/>
            <a:ext cx="1124872" cy="1124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E_SDG_PRINT-12.jpg" descr="E_SDG_PRINT-12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13382" y="3338502"/>
            <a:ext cx="1124872" cy="1124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E_SDG_PRINT-13.jpg" descr="E_SDG_PRINT-13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1785" y="4724034"/>
            <a:ext cx="1124871" cy="1124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E_SDG_PRINT-14.jpg" descr="E_SDG_PRINT-14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20103" y="4724034"/>
            <a:ext cx="1124873" cy="1124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E_SDG_PRINT-15.jpg" descr="E_SDG_PRINT-15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18423" y="4724034"/>
            <a:ext cx="1124872" cy="1124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E_SDG_PRINT-16.jpg" descr="E_SDG_PRINT-16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16742" y="4724034"/>
            <a:ext cx="1124873" cy="1124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E_SDG_PRINT-17.jpg" descr="E_SDG_PRINT-17.jp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15063" y="4724034"/>
            <a:ext cx="1124872" cy="1124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aksturīga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11993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lvl1pPr>
          </a:lstStyle>
          <a:p>
            <a:r>
              <a:t>Raksturīgais</a:t>
            </a:r>
          </a:p>
        </p:txBody>
      </p:sp>
      <p:sp>
        <p:nvSpPr>
          <p:cNvPr id="303" name="Attīstības dimensiju sabalansēšana - līdzsvarota un visaptveroša pieej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14997" indent="-214997" defTabSz="859992">
              <a:spcBef>
                <a:spcPts val="800"/>
              </a:spcBef>
              <a:defRPr sz="2565">
                <a:solidFill>
                  <a:srgbClr val="011993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Attīstības dimensiju sabalansēšana - līdzsvarota un visaptveroša pieeja</a:t>
            </a:r>
          </a:p>
          <a:p>
            <a:pPr marL="214997" indent="-214997" defTabSz="859992">
              <a:spcBef>
                <a:spcPts val="800"/>
              </a:spcBef>
              <a:defRPr sz="2565">
                <a:solidFill>
                  <a:srgbClr val="011993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Jaunu dimensiju rašanās - 5P - people, planet, prosperity, peace, partnerships</a:t>
            </a:r>
          </a:p>
          <a:p>
            <a:pPr marL="214997" indent="-214997" defTabSz="859992">
              <a:spcBef>
                <a:spcPts val="800"/>
              </a:spcBef>
              <a:defRPr sz="2565">
                <a:solidFill>
                  <a:srgbClr val="011993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Nacionalizēta/ lokalizēta ieviešana (arī ES līmenis, noticis pirmais ES ziņojums, Latvijai - divi ziņojumi, nākamais 2026.gadā)</a:t>
            </a:r>
          </a:p>
          <a:p>
            <a:pPr marL="214997" indent="-214997" defTabSz="859992">
              <a:spcBef>
                <a:spcPts val="800"/>
              </a:spcBef>
              <a:defRPr sz="2565">
                <a:solidFill>
                  <a:srgbClr val="011993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Attīstība - sadarbība, vienošanās un koordinētībā pārnacionāli, PCSD</a:t>
            </a:r>
          </a:p>
          <a:p>
            <a:pPr marL="214997" indent="-214997" defTabSz="859992">
              <a:spcBef>
                <a:spcPts val="800"/>
              </a:spcBef>
              <a:defRPr sz="2565">
                <a:solidFill>
                  <a:srgbClr val="011993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Procesa nozīme piemērošanā</a:t>
            </a:r>
          </a:p>
          <a:p>
            <a:pPr marL="214997" indent="-214997" defTabSz="859992">
              <a:spcBef>
                <a:spcPts val="800"/>
              </a:spcBef>
              <a:defRPr sz="2565">
                <a:solidFill>
                  <a:srgbClr val="011993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Nākotnē - vērtību nevis ietvara orientācija, SDG16</a:t>
            </a:r>
          </a:p>
          <a:p>
            <a:pPr marL="214997" indent="-214997" defTabSz="859992">
              <a:spcBef>
                <a:spcPts val="800"/>
              </a:spcBef>
              <a:defRPr sz="2565">
                <a:solidFill>
                  <a:srgbClr val="011993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“Social washing” izaicinājums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Box 3"/>
          <p:cNvSpPr txBox="1"/>
          <p:nvPr/>
        </p:nvSpPr>
        <p:spPr>
          <a:xfrm>
            <a:off x="579475" y="410914"/>
            <a:ext cx="4645660" cy="7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lvl1pPr>
          </a:lstStyle>
          <a:p>
            <a:r>
              <a:t>IAM Latvijā</a:t>
            </a:r>
          </a:p>
        </p:txBody>
      </p:sp>
      <p:sp>
        <p:nvSpPr>
          <p:cNvPr id="306" name="TextBox 8"/>
          <p:cNvSpPr txBox="1"/>
          <p:nvPr/>
        </p:nvSpPr>
        <p:spPr>
          <a:xfrm>
            <a:off x="533069" y="1488273"/>
            <a:ext cx="4501405" cy="5255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457200" indent="-342900">
              <a:buClr>
                <a:srgbClr val="331F87"/>
              </a:buClr>
              <a:buSzPts val="1800"/>
              <a:buFont typeface="Helvetica"/>
              <a:buChar char="•"/>
              <a:defRPr>
                <a:solidFill>
                  <a:srgbClr val="331F87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  <a:p>
            <a:pPr marL="457200" indent="-342900">
              <a:buClr>
                <a:srgbClr val="331F87"/>
              </a:buClr>
              <a:buSzPts val="2000"/>
              <a:buFont typeface="Helvetica"/>
              <a:buChar char="•"/>
              <a:defRPr sz="20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NVO darbība kopš 2014.gada - pasākumi, informēšana, metodikas, starptautiskie projekti, kampaņas</a:t>
            </a:r>
          </a:p>
          <a:p>
            <a:pPr marL="457200" indent="-342900">
              <a:buClr>
                <a:srgbClr val="331F87"/>
              </a:buClr>
              <a:buSzPts val="2000"/>
              <a:buFont typeface="Helvetica"/>
              <a:buChar char="•"/>
              <a:defRPr sz="20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Koordinē -Valsts kanceleja, CSP (kādreiz PKC)</a:t>
            </a:r>
          </a:p>
          <a:p>
            <a:pPr marL="457200" indent="-342900">
              <a:buClr>
                <a:srgbClr val="331F87"/>
              </a:buClr>
              <a:buSzPts val="2000"/>
              <a:buFont typeface="Helvetica"/>
              <a:buChar char="•"/>
              <a:defRPr sz="20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2018.un 2022.gadā BNZ</a:t>
            </a:r>
          </a:p>
          <a:p>
            <a:pPr marL="457200" indent="-342900">
              <a:buClr>
                <a:srgbClr val="331F87"/>
              </a:buClr>
              <a:buSzPts val="2000"/>
              <a:buFont typeface="Helvetica"/>
              <a:buChar char="•"/>
              <a:defRPr sz="20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NVO iesaiste - labā prakse</a:t>
            </a:r>
          </a:p>
          <a:p>
            <a:pPr marL="457200" indent="-342900">
              <a:buClr>
                <a:srgbClr val="331F87"/>
              </a:buClr>
              <a:buSzPts val="2000"/>
              <a:buFont typeface="Helvetica"/>
              <a:buChar char="•"/>
              <a:defRPr sz="20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Neformāla starnozaru koalīcija no 2019.gada (tiek pārskatīta)</a:t>
            </a:r>
          </a:p>
          <a:p>
            <a:pPr marL="457200" indent="-342900">
              <a:buClr>
                <a:srgbClr val="331F87"/>
              </a:buClr>
              <a:buSzPts val="2000"/>
              <a:buFont typeface="Helvetica"/>
              <a:buChar char="•"/>
              <a:defRPr sz="20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Ļoti strauji augoša interese - muzeji, bibliotēkas, pasākumi, privātais sektors </a:t>
            </a:r>
          </a:p>
          <a:p>
            <a:pPr marL="457200" indent="-342900">
              <a:buClr>
                <a:srgbClr val="331F87"/>
              </a:buClr>
              <a:buSzPts val="2000"/>
              <a:buFont typeface="Helvetica"/>
              <a:buChar char="•"/>
              <a:defRPr sz="20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Valsts kontroles revīzijas ziņojums 2023</a:t>
            </a:r>
          </a:p>
        </p:txBody>
      </p:sp>
      <p:sp>
        <p:nvSpPr>
          <p:cNvPr id="307" name="TextBox 7"/>
          <p:cNvSpPr txBox="1"/>
          <p:nvPr/>
        </p:nvSpPr>
        <p:spPr>
          <a:xfrm>
            <a:off x="579475" y="1310146"/>
            <a:ext cx="4645660" cy="34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lvl1pPr>
          </a:lstStyle>
          <a:p>
            <a:r>
              <a:t>Integrācija nacionālajā plānošanas sistēmā</a:t>
            </a:r>
          </a:p>
        </p:txBody>
      </p:sp>
      <p:pic>
        <p:nvPicPr>
          <p:cNvPr id="308" name="image7.jpeg" descr="image7.jpeg"/>
          <p:cNvPicPr>
            <a:picLocks noChangeAspect="1"/>
          </p:cNvPicPr>
          <p:nvPr/>
        </p:nvPicPr>
        <p:blipFill>
          <a:blip r:embed="rId2"/>
          <a:srcRect l="2725" r="2724"/>
          <a:stretch>
            <a:fillRect/>
          </a:stretch>
        </p:blipFill>
        <p:spPr>
          <a:xfrm>
            <a:off x="7095348" y="251023"/>
            <a:ext cx="4250771" cy="63559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157;p10"/>
          <p:cNvSpPr txBox="1"/>
          <p:nvPr/>
        </p:nvSpPr>
        <p:spPr>
          <a:xfrm>
            <a:off x="526918" y="434065"/>
            <a:ext cx="8102336" cy="7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t>Par ko runā NVO pasaulē</a:t>
            </a:r>
          </a:p>
        </p:txBody>
      </p:sp>
      <p:sp>
        <p:nvSpPr>
          <p:cNvPr id="311" name="Google Shape;158;p10"/>
          <p:cNvSpPr txBox="1"/>
          <p:nvPr/>
        </p:nvSpPr>
        <p:spPr>
          <a:xfrm>
            <a:off x="539793" y="1392902"/>
            <a:ext cx="9041988" cy="773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Pilsoniskās/ demokrātijas vides mazināšanās (</a:t>
            </a:r>
            <a:r>
              <a:rPr i="1"/>
              <a:t>shrinking civic space</a:t>
            </a:r>
            <a:r>
              <a:t>) - CERV projekti monitoringam;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Agenda 2030/ Nākotnes samits - Unmute civil society, VNRs- spējinoša vide (</a:t>
            </a:r>
            <a:r>
              <a:rPr i="1"/>
              <a:t>enabling environment</a:t>
            </a:r>
            <a:r>
              <a:t>), finansēšana (</a:t>
            </a:r>
            <a:r>
              <a:rPr i="1"/>
              <a:t>mechanisms beyond aid</a:t>
            </a:r>
            <a:r>
              <a:t>), mērījumi, kā neatstāt nevienu aiz muguras (</a:t>
            </a:r>
            <a:r>
              <a:rPr i="1"/>
              <a:t>leave no one behind</a:t>
            </a:r>
            <a:r>
              <a:t>), starpsektoru sadarbība (</a:t>
            </a:r>
            <a:r>
              <a:rPr i="1"/>
              <a:t>multistakeholder engagement</a:t>
            </a:r>
            <a:r>
              <a:t>), dekolonizācija (</a:t>
            </a:r>
            <a:r>
              <a:rPr i="1"/>
              <a:t>power shift</a:t>
            </a:r>
            <a:r>
              <a:t>), jūtīgās grupas (</a:t>
            </a:r>
            <a:r>
              <a:rPr i="1"/>
              <a:t>vulnerable groups</a:t>
            </a:r>
            <a:r>
              <a:t>).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Digitalizācija - cilvēktiesības, pieejamība, personas aizsardzība, tiesiskums;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Dzimumu līdztiesība;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Iekļaujoša pārvaldība (</a:t>
            </a:r>
            <a:r>
              <a:rPr i="1"/>
              <a:t>open governance</a:t>
            </a:r>
            <a:r>
              <a:t>- OECD);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Krīžu pārvarēšanas/ noturības fondi.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>
              <a:defRPr sz="22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marL="160421" indent="-160421">
              <a:buSzPct val="100000"/>
              <a:buChar char="•"/>
              <a:defRPr sz="16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defTabSz="457200">
              <a:defRPr sz="1500" b="1">
                <a:solidFill>
                  <a:srgbClr val="212529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i="1"/>
          </a:p>
          <a:p>
            <a:pPr>
              <a:defRPr sz="17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 i="1"/>
          </a:p>
          <a:p>
            <a:pPr>
              <a:defRPr sz="17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 i="1"/>
          </a:p>
        </p:txBody>
      </p:sp>
      <p:pic>
        <p:nvPicPr>
          <p:cNvPr id="312" name="Google Shape;159;p10" descr="Google Shape;159;p10"/>
          <p:cNvPicPr>
            <a:picLocks noChangeAspect="1"/>
          </p:cNvPicPr>
          <p:nvPr/>
        </p:nvPicPr>
        <p:blipFill>
          <a:blip r:embed="rId2"/>
          <a:srcRect r="18600"/>
          <a:stretch>
            <a:fillRect/>
          </a:stretch>
        </p:blipFill>
        <p:spPr>
          <a:xfrm>
            <a:off x="7648575" y="0"/>
            <a:ext cx="454342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157;p10"/>
          <p:cNvSpPr txBox="1"/>
          <p:nvPr/>
        </p:nvSpPr>
        <p:spPr>
          <a:xfrm>
            <a:off x="526918" y="434065"/>
            <a:ext cx="8102336" cy="7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t>Iespēja: iesaiste NVO tīklos</a:t>
            </a:r>
          </a:p>
        </p:txBody>
      </p:sp>
      <p:sp>
        <p:nvSpPr>
          <p:cNvPr id="315" name="Google Shape;158;p10"/>
          <p:cNvSpPr txBox="1"/>
          <p:nvPr/>
        </p:nvSpPr>
        <p:spPr>
          <a:xfrm>
            <a:off x="475421" y="1186913"/>
            <a:ext cx="9041989" cy="899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Pieeja informācijai un starptautiskajam finansējumam (privātie fondi, lielākas programmas);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Partnerības projektiem;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Kopīgas pozīcijas, nacionālo lēmumu ietekmēšana;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Atbalsts kapacitātes stiprināšanai;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Starptautisko tīklu Latvijas nodaļas.</a:t>
            </a:r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>
              <a:defRPr sz="22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pPr>
            <a:r>
              <a:t>Kur meklēt:</a:t>
            </a:r>
          </a:p>
          <a:p>
            <a:pPr marL="220578" indent="-220578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Savas jomas ES tīkli;</a:t>
            </a:r>
          </a:p>
          <a:p>
            <a:pPr marL="220578" indent="-220578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Vispārējie NVO tīkli - CIVICUSu.tml.</a:t>
            </a:r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rPr i="1">
                <a:latin typeface="Canela Bold"/>
                <a:ea typeface="Canela Bold"/>
                <a:cs typeface="Canela Bold"/>
                <a:sym typeface="Canela Bold"/>
              </a:rPr>
              <a:t>LAPAS piemērs:</a:t>
            </a:r>
            <a:r>
              <a:t> CIVICUS AGNA, Forus, Eurodad, SDG Watch Europe, CONCORD, GCAP</a:t>
            </a:r>
          </a:p>
          <a:p>
            <a:pPr marL="220578" indent="-220578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>
              <a:defRPr sz="22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marL="160421" indent="-160421">
              <a:buSzPct val="100000"/>
              <a:buChar char="•"/>
              <a:defRPr sz="16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defTabSz="457200">
              <a:defRPr sz="1500" b="1">
                <a:solidFill>
                  <a:srgbClr val="212529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i="1"/>
          </a:p>
          <a:p>
            <a:pPr>
              <a:defRPr sz="17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 i="1"/>
          </a:p>
          <a:p>
            <a:pPr>
              <a:defRPr sz="17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 i="1"/>
          </a:p>
        </p:txBody>
      </p:sp>
      <p:pic>
        <p:nvPicPr>
          <p:cNvPr id="316" name="Google Shape;159;p10" descr="Google Shape;159;p10"/>
          <p:cNvPicPr>
            <a:picLocks noChangeAspect="1"/>
          </p:cNvPicPr>
          <p:nvPr/>
        </p:nvPicPr>
        <p:blipFill>
          <a:blip r:embed="rId2"/>
          <a:srcRect r="18600"/>
          <a:stretch>
            <a:fillRect/>
          </a:stretch>
        </p:blipFill>
        <p:spPr>
          <a:xfrm>
            <a:off x="7648575" y="0"/>
            <a:ext cx="454342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5" descr="Picture 5"/>
          <p:cNvPicPr>
            <a:picLocks noChangeAspect="1"/>
          </p:cNvPicPr>
          <p:nvPr/>
        </p:nvPicPr>
        <p:blipFill>
          <a:blip r:embed="rId2"/>
          <a:srcRect l="15208" r="40104"/>
          <a:stretch>
            <a:fillRect/>
          </a:stretch>
        </p:blipFill>
        <p:spPr>
          <a:xfrm flipH="1">
            <a:off x="6743700" y="0"/>
            <a:ext cx="54483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TextBox 7"/>
          <p:cNvSpPr txBox="1"/>
          <p:nvPr/>
        </p:nvSpPr>
        <p:spPr>
          <a:xfrm>
            <a:off x="858837" y="1815098"/>
            <a:ext cx="4645660" cy="28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50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lvl1pPr>
          </a:lstStyle>
          <a:p>
            <a:r>
              <a:t>Drošības / noturības konteksts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LPA.jpeg" descr="LP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90" y="92173"/>
            <a:ext cx="2931013" cy="1956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lapas4.png" descr="lapas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143" y="103605"/>
            <a:ext cx="3166300" cy="2870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lapas3.jpeg" descr="lapas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47" y="2125922"/>
            <a:ext cx="2635314" cy="175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lapas2.jpeg" descr="lapas2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909" y="3587681"/>
            <a:ext cx="3246715" cy="2435034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LPA un LAPAS vasaras nometne (2022)"/>
          <p:cNvSpPr txBox="1"/>
          <p:nvPr/>
        </p:nvSpPr>
        <p:spPr>
          <a:xfrm>
            <a:off x="3249758" y="145923"/>
            <a:ext cx="1116435" cy="579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1219168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LPA un LAPAS vasaras nometne (2022)</a:t>
            </a:r>
          </a:p>
        </p:txBody>
      </p:sp>
      <p:sp>
        <p:nvSpPr>
          <p:cNvPr id="326" name="LAPAS, ViA un LNB par bibliotēku lomu sociālajā noturībā…"/>
          <p:cNvSpPr txBox="1"/>
          <p:nvPr/>
        </p:nvSpPr>
        <p:spPr>
          <a:xfrm>
            <a:off x="85263" y="3959728"/>
            <a:ext cx="2457932" cy="579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1219168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LAPAS, ViA un LNB par bibliotēku lomu sociālajā noturībā </a:t>
            </a:r>
          </a:p>
          <a:p>
            <a:pPr algn="ctr" defTabSz="1219168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(2022)</a:t>
            </a:r>
          </a:p>
        </p:txBody>
      </p:sp>
      <p:sp>
        <p:nvSpPr>
          <p:cNvPr id="327" name="LAPAS galda scenāriju izspēle ar VUGD…"/>
          <p:cNvSpPr txBox="1"/>
          <p:nvPr/>
        </p:nvSpPr>
        <p:spPr>
          <a:xfrm>
            <a:off x="8843116" y="6090125"/>
            <a:ext cx="3166301" cy="402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1219168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LAPAS galda scenāriju izspēle ar VUGD</a:t>
            </a:r>
          </a:p>
          <a:p>
            <a:pPr algn="ctr" defTabSz="1219168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(2023)</a:t>
            </a:r>
          </a:p>
        </p:txBody>
      </p:sp>
      <p:pic>
        <p:nvPicPr>
          <p:cNvPr id="328" name="lapas5.jpeg" descr="lapas5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5357" y="2501729"/>
            <a:ext cx="3128266" cy="1759651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LAPAS galda scenāriju izspēle Latvijas Lauku forumā (2023)"/>
          <p:cNvSpPr txBox="1"/>
          <p:nvPr/>
        </p:nvSpPr>
        <p:spPr>
          <a:xfrm>
            <a:off x="8624251" y="3079661"/>
            <a:ext cx="3166300" cy="402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1219168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LAPAS galda scenāriju izspēle Latvijas Lauku forumā (2023)</a:t>
            </a:r>
          </a:p>
        </p:txBody>
      </p:sp>
      <p:sp>
        <p:nvSpPr>
          <p:cNvPr id="330" name="LAPAS starptautiskās mācības par noturību ar RedR UK (2023)"/>
          <p:cNvSpPr txBox="1"/>
          <p:nvPr/>
        </p:nvSpPr>
        <p:spPr>
          <a:xfrm>
            <a:off x="5822072" y="4358909"/>
            <a:ext cx="2816861" cy="402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1219168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LAPAS starptautiskās mācības par noturību ar RedR UK (2023)</a:t>
            </a:r>
          </a:p>
        </p:txBody>
      </p:sp>
      <p:pic>
        <p:nvPicPr>
          <p:cNvPr id="331" name="lapas6.jpeg" descr="lapas6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5852" y="12734"/>
            <a:ext cx="3350401" cy="2115270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LAPAS diskusija par macībām pēc 24.02.2022. (2023)"/>
          <p:cNvSpPr txBox="1"/>
          <p:nvPr/>
        </p:nvSpPr>
        <p:spPr>
          <a:xfrm>
            <a:off x="3886670" y="1390004"/>
            <a:ext cx="1310284" cy="757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1219168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LAPAS diskusija par macībām pēc 24.02.2022. (2023)</a:t>
            </a:r>
          </a:p>
        </p:txBody>
      </p:sp>
      <p:pic>
        <p:nvPicPr>
          <p:cNvPr id="333" name="macibas.jpeg" descr="macibas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6239" y="4865127"/>
            <a:ext cx="2608524" cy="1956395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LPA un LAPAS mācības NVO līderiem ar VUGD, NBS, ZS un citām organizācijām  (2023, 2024)"/>
          <p:cNvSpPr txBox="1"/>
          <p:nvPr/>
        </p:nvSpPr>
        <p:spPr>
          <a:xfrm>
            <a:off x="5007088" y="4622677"/>
            <a:ext cx="898640" cy="2180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1219168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LPA un LAPAS septiņas mācības NVO līderiem ar VUGD, NBS, ZS un citām organizācijām  (2023, 2024)</a:t>
            </a:r>
          </a:p>
        </p:txBody>
      </p:sp>
      <p:pic>
        <p:nvPicPr>
          <p:cNvPr id="335" name="VD.png" descr="VD.png"/>
          <p:cNvPicPr>
            <a:picLocks noChangeAspect="1"/>
          </p:cNvPicPr>
          <p:nvPr/>
        </p:nvPicPr>
        <p:blipFill>
          <a:blip r:embed="rId9"/>
          <a:srcRect t="389" r="2238"/>
          <a:stretch>
            <a:fillRect/>
          </a:stretch>
        </p:blipFill>
        <p:spPr>
          <a:xfrm>
            <a:off x="3122729" y="2296777"/>
            <a:ext cx="1948268" cy="2799316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LPA un LAPAS mācības NVO līderiem ar VUGD, NBS, ZS un citām organizācijām  (2023, 2024)"/>
          <p:cNvSpPr txBox="1"/>
          <p:nvPr/>
        </p:nvSpPr>
        <p:spPr>
          <a:xfrm>
            <a:off x="3122729" y="5244977"/>
            <a:ext cx="1654396" cy="935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1219168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LAPAS viedokļa dokuments par kopienu noturības veidošanu Latvijā  (2024)</a:t>
            </a:r>
          </a:p>
        </p:txBody>
      </p:sp>
      <p:pic>
        <p:nvPicPr>
          <p:cNvPr id="337" name="kyle.jpeg" descr="kyle.jpe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089" y="4622677"/>
            <a:ext cx="2931012" cy="1424578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LPA un LAPAS mācības NVO līderiem ar VUGD, NBS, ZS un citām organizācijām  (2023, 2024)"/>
          <p:cNvSpPr txBox="1"/>
          <p:nvPr/>
        </p:nvSpPr>
        <p:spPr>
          <a:xfrm>
            <a:off x="964" y="6282513"/>
            <a:ext cx="2626530" cy="402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ctr" defTabSz="1219168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Mācības un instituciju vīzītes ar NATO konsultantu Kyle King (2024)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157;p10"/>
          <p:cNvSpPr txBox="1"/>
          <p:nvPr/>
        </p:nvSpPr>
        <p:spPr>
          <a:xfrm>
            <a:off x="681410" y="421191"/>
            <a:ext cx="7353159" cy="756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40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pPr>
            <a:r>
              <a:t>Noturības (</a:t>
            </a:r>
            <a:r>
              <a:rPr i="1"/>
              <a:t>resilience</a:t>
            </a:r>
            <a:r>
              <a:t>) process</a:t>
            </a:r>
          </a:p>
        </p:txBody>
      </p:sp>
      <p:sp>
        <p:nvSpPr>
          <p:cNvPr id="341" name="Google Shape;158;p10"/>
          <p:cNvSpPr txBox="1"/>
          <p:nvPr/>
        </p:nvSpPr>
        <p:spPr>
          <a:xfrm>
            <a:off x="539793" y="1186913"/>
            <a:ext cx="9041988" cy="802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60420" indent="-160420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Noturība ir </a:t>
            </a:r>
            <a:r>
              <a:rPr>
                <a:latin typeface="Canela Bold"/>
                <a:ea typeface="Canela Bold"/>
                <a:cs typeface="Canela Bold"/>
                <a:sym typeface="Canela Bold"/>
              </a:rPr>
              <a:t>process</a:t>
            </a:r>
            <a:r>
              <a:t> - noturēšanās, atkopšanās un attīstība</a:t>
            </a:r>
          </a:p>
          <a:p>
            <a:pPr marL="160420" indent="-160420">
              <a:buSzPct val="100000"/>
              <a:buChar char="•"/>
              <a:defRPr sz="2200" i="1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Organizāciju noturība - organizācija kā “dzīvs organisms”</a:t>
            </a:r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 marL="160420" indent="-160420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Krīžu </a:t>
            </a:r>
            <a:r>
              <a:rPr>
                <a:latin typeface="Canela Bold"/>
                <a:ea typeface="Canela Bold"/>
                <a:cs typeface="Canela Bold"/>
                <a:sym typeface="Canela Bold"/>
              </a:rPr>
              <a:t>cēloņu novēršana</a:t>
            </a:r>
            <a:r>
              <a:t> - tiesiskums, nevienlīdzības mazināšana, demokrātijas stiprināšana, cīņa ar dezinformāciju, atklāta un godīga pārvaldība, partnerības nevis konkurence</a:t>
            </a:r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 marL="160420" indent="-160420">
              <a:buSzPct val="100000"/>
              <a:buChar char="•"/>
              <a:defRPr sz="22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pPr>
            <a:r>
              <a:t>Atjaunošanās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 - attīstības sadarbība un rekonstrukcija, donoru palīdzība</a:t>
            </a:r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>
              <a:latin typeface="Canela Regular"/>
              <a:ea typeface="Canela Regular"/>
              <a:cs typeface="Canela Regular"/>
              <a:sym typeface="Canela Regular"/>
            </a:endParaRPr>
          </a:p>
          <a:p>
            <a:pPr marL="160420" indent="-160420">
              <a:buSzPct val="100000"/>
              <a:buChar char="•"/>
              <a:defRPr sz="22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pPr>
            <a:r>
              <a:t>Humānā palīdzība 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- sertificēta starptautiska palīdzība, noteiktas procedūras, Eiropas Komisijas un ANO ietvari, finansējums</a:t>
            </a:r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>
              <a:latin typeface="Canela Regular"/>
              <a:ea typeface="Canela Regular"/>
              <a:cs typeface="Canela Regular"/>
              <a:sym typeface="Canela Regular"/>
            </a:endParaRPr>
          </a:p>
          <a:p>
            <a:pPr marL="160420" indent="-160420">
              <a:buSzPct val="100000"/>
              <a:buChar char="•"/>
              <a:defRPr sz="22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pPr>
            <a:r>
              <a:t>Gatavības kultūra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 - indivīds un ģimene, organizācija, novads</a:t>
            </a:r>
          </a:p>
          <a:p>
            <a:pPr marL="160420" indent="-160420">
              <a:buSzPct val="100000"/>
              <a:buChar char="•"/>
              <a:defRPr sz="16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>
              <a:latin typeface="Canela Regular"/>
              <a:ea typeface="Canela Regular"/>
              <a:cs typeface="Canela Regular"/>
              <a:sym typeface="Canela Regular"/>
            </a:endParaRPr>
          </a:p>
          <a:p>
            <a:pPr marL="160420" indent="-160420">
              <a:buSzPct val="100000"/>
              <a:buChar char="•"/>
              <a:defRPr sz="16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>
              <a:latin typeface="Canela Regular"/>
              <a:ea typeface="Canela Regular"/>
              <a:cs typeface="Canela Regular"/>
              <a:sym typeface="Canela Regular"/>
            </a:endParaRPr>
          </a:p>
          <a:p>
            <a:pPr marL="160420" indent="-160420">
              <a:buSzPct val="100000"/>
              <a:buChar char="•"/>
              <a:defRPr sz="16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>
              <a:latin typeface="Canela Regular"/>
              <a:ea typeface="Canela Regular"/>
              <a:cs typeface="Canela Regular"/>
              <a:sym typeface="Canela Regular"/>
            </a:endParaRPr>
          </a:p>
          <a:p>
            <a:pPr>
              <a:defRPr sz="16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>
              <a:latin typeface="Canela Regular"/>
              <a:ea typeface="Canela Regular"/>
              <a:cs typeface="Canela Regular"/>
              <a:sym typeface="Canela Regular"/>
            </a:endParaRPr>
          </a:p>
          <a:p>
            <a:pPr marL="160420" indent="-160420">
              <a:buSzPct val="100000"/>
              <a:buChar char="•"/>
              <a:defRPr sz="16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>
              <a:latin typeface="Canela Regular"/>
              <a:ea typeface="Canela Regular"/>
              <a:cs typeface="Canela Regular"/>
              <a:sym typeface="Canela Regular"/>
            </a:endParaRPr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>
              <a:latin typeface="Canela Regular"/>
              <a:ea typeface="Canela Regular"/>
              <a:cs typeface="Canela Regular"/>
              <a:sym typeface="Canela Regular"/>
            </a:endParaRPr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>
              <a:latin typeface="Canela Regular"/>
              <a:ea typeface="Canela Regular"/>
              <a:cs typeface="Canela Regular"/>
              <a:sym typeface="Canela Regular"/>
            </a:endParaRPr>
          </a:p>
          <a:p>
            <a:pPr>
              <a:defRPr sz="1600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>
              <a:latin typeface="Canela Regular"/>
              <a:ea typeface="Canela Regular"/>
              <a:cs typeface="Canela Regular"/>
              <a:sym typeface="Canela Regular"/>
            </a:endParaRPr>
          </a:p>
          <a:p>
            <a:pPr defTabSz="457200">
              <a:defRPr sz="1500" b="1" i="1">
                <a:solidFill>
                  <a:srgbClr val="212529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Canela Regular"/>
              <a:ea typeface="Canela Regular"/>
              <a:cs typeface="Canela Regular"/>
              <a:sym typeface="Canela Regular"/>
            </a:endParaRPr>
          </a:p>
        </p:txBody>
      </p:sp>
      <p:pic>
        <p:nvPicPr>
          <p:cNvPr id="342" name="Google Shape;159;p10" descr="Google Shape;159;p10"/>
          <p:cNvPicPr>
            <a:picLocks noChangeAspect="1"/>
          </p:cNvPicPr>
          <p:nvPr/>
        </p:nvPicPr>
        <p:blipFill>
          <a:blip r:embed="rId2"/>
          <a:srcRect r="18598"/>
          <a:stretch>
            <a:fillRect/>
          </a:stretch>
        </p:blipFill>
        <p:spPr>
          <a:xfrm>
            <a:off x="7648575" y="0"/>
            <a:ext cx="454342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varam_iss_LAT.jpg" descr="varam_iss_LA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98" y="724068"/>
            <a:ext cx="1995818" cy="527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6.png" descr="image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48" y="1710277"/>
            <a:ext cx="1942951" cy="702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logo.png" descr="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531" y="4973110"/>
            <a:ext cx="1119743" cy="1068493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Īpašu uzdevumu ministra sabiedrības integrācijas lietās sekretariāts"/>
          <p:cNvSpPr/>
          <p:nvPr/>
        </p:nvSpPr>
        <p:spPr>
          <a:xfrm>
            <a:off x="995001" y="2873294"/>
            <a:ext cx="1992642" cy="623027"/>
          </a:xfrm>
          <a:prstGeom prst="rect">
            <a:avLst/>
          </a:prstGeom>
          <a:ln w="3175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defRPr sz="12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Īpašu uzdevumu ministra sabiedrības integrācijas lietās sekretariāts</a:t>
            </a:r>
          </a:p>
        </p:txBody>
      </p:sp>
      <p:sp>
        <p:nvSpPr>
          <p:cNvPr id="222" name="IZM Valsts jaunatnes iniciatīvu centrs"/>
          <p:cNvSpPr/>
          <p:nvPr/>
        </p:nvSpPr>
        <p:spPr>
          <a:xfrm>
            <a:off x="1027343" y="4012943"/>
            <a:ext cx="1992641" cy="445227"/>
          </a:xfrm>
          <a:prstGeom prst="rect">
            <a:avLst/>
          </a:prstGeom>
          <a:ln w="3175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defRPr sz="12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IZM Valsts jaunatnes iniciatīvu centrs</a:t>
            </a:r>
          </a:p>
        </p:txBody>
      </p:sp>
      <p:pic>
        <p:nvPicPr>
          <p:cNvPr id="223" name="logo (1).png" descr="logo (1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4154" y="1884215"/>
            <a:ext cx="2089939" cy="648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header-logo.png" descr="header-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504" y="3913352"/>
            <a:ext cx="1995818" cy="454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16.png" descr="image1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4697" y="4933503"/>
            <a:ext cx="1009431" cy="1032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llf.gif" descr="llf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5369" y="5002705"/>
            <a:ext cx="1310679" cy="893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age18.png" descr="image18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5449" y="1738253"/>
            <a:ext cx="1410518" cy="940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19.png" descr="image1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00457" y="4855688"/>
            <a:ext cx="1009431" cy="981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20.png" descr="image20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35161" y="639137"/>
            <a:ext cx="2821931" cy="696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m.jpg" descr="pm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89091" y="3345310"/>
            <a:ext cx="1032165" cy="1032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lka-logo.png" descr="lka-logo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03240" y="2959322"/>
            <a:ext cx="1752345" cy="450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age2.png" descr="image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60385" y="3387290"/>
            <a:ext cx="3014233" cy="1418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299444440_578664853785680_3264069757408985156_n.png" descr="299444440_578664853785680_3264069757408985156_n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20086" y="517186"/>
            <a:ext cx="1507185" cy="940818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Īpašu uzdevumu ministra sabiedrības integrācijas lietās sekretariāts"/>
          <p:cNvSpPr/>
          <p:nvPr/>
        </p:nvSpPr>
        <p:spPr>
          <a:xfrm>
            <a:off x="7371181" y="2743719"/>
            <a:ext cx="1992642" cy="445227"/>
          </a:xfrm>
          <a:prstGeom prst="rect">
            <a:avLst/>
          </a:prstGeom>
          <a:ln w="3175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defRPr sz="12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NVO un MK Sadarbības memoranda padome</a:t>
            </a:r>
          </a:p>
        </p:txBody>
      </p:sp>
      <p:pic>
        <p:nvPicPr>
          <p:cNvPr id="235" name="104GSc9v_400x400.jpg" descr="104GSc9v_400x400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57322" y="1747509"/>
            <a:ext cx="1119586" cy="11195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157;p10"/>
          <p:cNvSpPr txBox="1"/>
          <p:nvPr/>
        </p:nvSpPr>
        <p:spPr>
          <a:xfrm>
            <a:off x="668536" y="446940"/>
            <a:ext cx="7353159" cy="7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t>Noturības līmeņi</a:t>
            </a:r>
          </a:p>
        </p:txBody>
      </p:sp>
      <p:sp>
        <p:nvSpPr>
          <p:cNvPr id="345" name="Google Shape;158;p10"/>
          <p:cNvSpPr txBox="1"/>
          <p:nvPr/>
        </p:nvSpPr>
        <p:spPr>
          <a:xfrm>
            <a:off x="578416" y="1135413"/>
            <a:ext cx="9041988" cy="501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60420" indent="-160420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Globāli</a:t>
            </a:r>
          </a:p>
          <a:p>
            <a:pPr marL="160420" indent="-160420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Reģions (Baltija, Baltijas jūras valstis, Eiropa u.tt.)</a:t>
            </a:r>
          </a:p>
          <a:p>
            <a:pPr marL="160420" indent="-160420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Valsts</a:t>
            </a:r>
          </a:p>
          <a:p>
            <a:pPr marL="160420" indent="-160420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Novads/ pilsēta</a:t>
            </a:r>
          </a:p>
          <a:p>
            <a:pPr marL="160420" indent="-160420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Organizācija</a:t>
            </a:r>
          </a:p>
          <a:p>
            <a:pPr marL="160420" indent="-160420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Kopiena</a:t>
            </a:r>
          </a:p>
          <a:p>
            <a:pPr marL="160420" indent="-160420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Ģimene</a:t>
            </a:r>
          </a:p>
          <a:p>
            <a:pPr marL="160420" indent="-160420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Indivīds</a:t>
            </a:r>
          </a:p>
          <a:p>
            <a:pPr>
              <a:defRPr sz="16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marL="160420" indent="-160420">
              <a:buSzPct val="100000"/>
              <a:buChar char="•"/>
              <a:defRPr sz="16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defTabSz="457200">
              <a:defRPr sz="1500" b="1" i="1">
                <a:solidFill>
                  <a:srgbClr val="212529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346" name="Google Shape;159;p10" descr="Google Shape;159;p10"/>
          <p:cNvPicPr>
            <a:picLocks noChangeAspect="1"/>
          </p:cNvPicPr>
          <p:nvPr/>
        </p:nvPicPr>
        <p:blipFill>
          <a:blip r:embed="rId2"/>
          <a:srcRect r="18598"/>
          <a:stretch>
            <a:fillRect/>
          </a:stretch>
        </p:blipFill>
        <p:spPr>
          <a:xfrm>
            <a:off x="7648575" y="0"/>
            <a:ext cx="454342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157;p10"/>
          <p:cNvSpPr txBox="1"/>
          <p:nvPr/>
        </p:nvSpPr>
        <p:spPr>
          <a:xfrm>
            <a:off x="681410" y="228075"/>
            <a:ext cx="7718570" cy="7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t>Organizāciju noturības konteksts</a:t>
            </a:r>
          </a:p>
        </p:txBody>
      </p:sp>
      <p:sp>
        <p:nvSpPr>
          <p:cNvPr id="349" name="Google Shape;158;p10"/>
          <p:cNvSpPr txBox="1"/>
          <p:nvPr/>
        </p:nvSpPr>
        <p:spPr>
          <a:xfrm>
            <a:off x="205058" y="1071044"/>
            <a:ext cx="9041993" cy="669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60420" indent="-160420">
              <a:buSzPct val="100000"/>
              <a:buChar char="•"/>
              <a:defRPr sz="22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pPr>
            <a:r>
              <a:t>Noturība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 - cik ļoti gatavas mūsu organizācijas sistēmas ir krīzēm/šokiem, cik ātri iespējama atkopšanās un funkciju/pakalpojumu uzturēšana, jaunu funkciju attīstīšana</a:t>
            </a:r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>
              <a:latin typeface="Canela Regular"/>
              <a:ea typeface="Canela Regular"/>
              <a:cs typeface="Canela Regular"/>
              <a:sym typeface="Canela Regular"/>
            </a:endParaRPr>
          </a:p>
          <a:p>
            <a:pPr marL="160420" indent="-160420">
              <a:buSzPct val="100000"/>
              <a:buChar char="•"/>
              <a:defRPr sz="22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pPr>
            <a:r>
              <a:t>Krīzes izprašana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 - cik ilglaicīga, kāda fāze, cik lokāla, vai citi var nākt palīgā, cik pieejami ir dienesti, vai mums ir jāatbalsta dienesti, cik pieejami resursi, kādi ir blakus apstākļi - elektrības zudums, pārvietošanās u.tml.</a:t>
            </a:r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>
              <a:latin typeface="Canela Regular"/>
              <a:ea typeface="Canela Regular"/>
              <a:cs typeface="Canela Regular"/>
              <a:sym typeface="Canela Regular"/>
            </a:endParaRPr>
          </a:p>
          <a:p>
            <a:pPr marL="160420" indent="-160420">
              <a:buSzPct val="100000"/>
              <a:buChar char="•"/>
              <a:defRPr sz="22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pPr>
            <a:r>
              <a:t>Apdraudējumi/ krīzes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 - ekonomiskās, klimata pārmaiņas, dabas katastrofas, militārais konflikts u.c.</a:t>
            </a:r>
          </a:p>
          <a:p>
            <a:pPr marL="160420" indent="-160420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>
              <a:latin typeface="Canela Regular"/>
              <a:ea typeface="Canela Regular"/>
              <a:cs typeface="Canela Regular"/>
              <a:sym typeface="Canela Regular"/>
            </a:endParaRPr>
          </a:p>
          <a:p>
            <a:pPr>
              <a:defRPr sz="22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pPr>
            <a:endParaRPr>
              <a:latin typeface="Canela Regular"/>
              <a:ea typeface="Canela Regular"/>
              <a:cs typeface="Canela Regular"/>
              <a:sym typeface="Canela Regular"/>
            </a:endParaRPr>
          </a:p>
          <a:p>
            <a:pPr>
              <a:defRPr sz="16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>
              <a:latin typeface="Canela Regular"/>
              <a:ea typeface="Canela Regular"/>
              <a:cs typeface="Canela Regular"/>
              <a:sym typeface="Canela Regular"/>
            </a:endParaRPr>
          </a:p>
          <a:p>
            <a:pPr marL="160420" indent="-160420">
              <a:buSzPct val="100000"/>
              <a:buChar char="•"/>
              <a:defRPr sz="16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>
              <a:latin typeface="Canela Regular"/>
              <a:ea typeface="Canela Regular"/>
              <a:cs typeface="Canela Regular"/>
              <a:sym typeface="Canela Regular"/>
            </a:endParaRPr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>
              <a:latin typeface="Canela Regular"/>
              <a:ea typeface="Canela Regular"/>
              <a:cs typeface="Canela Regular"/>
              <a:sym typeface="Canela Regular"/>
            </a:endParaRPr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>
              <a:latin typeface="Canela Regular"/>
              <a:ea typeface="Canela Regular"/>
              <a:cs typeface="Canela Regular"/>
              <a:sym typeface="Canela Regular"/>
            </a:endParaRPr>
          </a:p>
          <a:p>
            <a:pPr>
              <a:defRPr sz="1600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>
              <a:latin typeface="Canela Regular"/>
              <a:ea typeface="Canela Regular"/>
              <a:cs typeface="Canela Regular"/>
              <a:sym typeface="Canela Regular"/>
            </a:endParaRPr>
          </a:p>
          <a:p>
            <a:pPr defTabSz="457200">
              <a:defRPr sz="1500" b="1" i="1">
                <a:solidFill>
                  <a:srgbClr val="212529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Canela Regular"/>
              <a:ea typeface="Canela Regular"/>
              <a:cs typeface="Canela Regular"/>
              <a:sym typeface="Canela Regular"/>
            </a:endParaRPr>
          </a:p>
        </p:txBody>
      </p:sp>
      <p:pic>
        <p:nvPicPr>
          <p:cNvPr id="350" name="Google Shape;159;p10" descr="Google Shape;159;p10"/>
          <p:cNvPicPr>
            <a:picLocks noChangeAspect="1"/>
          </p:cNvPicPr>
          <p:nvPr/>
        </p:nvPicPr>
        <p:blipFill>
          <a:blip r:embed="rId2"/>
          <a:srcRect r="18598"/>
          <a:stretch>
            <a:fillRect/>
          </a:stretch>
        </p:blipFill>
        <p:spPr>
          <a:xfrm>
            <a:off x="7648575" y="0"/>
            <a:ext cx="454342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157;p10"/>
          <p:cNvSpPr txBox="1"/>
          <p:nvPr/>
        </p:nvSpPr>
        <p:spPr>
          <a:xfrm>
            <a:off x="681410" y="228075"/>
            <a:ext cx="7718570" cy="7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t>Organizāciju iesaiste</a:t>
            </a:r>
          </a:p>
        </p:txBody>
      </p:sp>
      <p:sp>
        <p:nvSpPr>
          <p:cNvPr id="353" name="Google Shape;158;p10"/>
          <p:cNvSpPr txBox="1"/>
          <p:nvPr/>
        </p:nvSpPr>
        <p:spPr>
          <a:xfrm>
            <a:off x="205058" y="1071044"/>
            <a:ext cx="9041993" cy="753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60420" indent="-160420">
              <a:buSzPct val="100000"/>
              <a:buChar char="•"/>
              <a:defRPr sz="22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pPr>
            <a:r>
              <a:t>NB - civilās funkcijas!</a:t>
            </a:r>
          </a:p>
          <a:p>
            <a:pPr marL="160420" indent="-160420">
              <a:buSzPct val="100000"/>
              <a:buChar char="•"/>
              <a:defRPr sz="22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pPr>
            <a:r>
              <a:t>NVO pievienotā vērtība 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- ētiska un atbildīga rīcība, iestrādāti procesi un elastība (pārvaldes nepātrauktība), efektīva resursu izmantošana, vajadzībās balstīta palīdzība, jūtīgo grupu atbalsts.</a:t>
            </a:r>
          </a:p>
          <a:p>
            <a:pPr marL="160420" indent="-160420">
              <a:buSzPct val="100000"/>
              <a:buChar char="•"/>
              <a:defRPr sz="22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pPr>
            <a:r>
              <a:t>Iespējāmā iesaiste 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- 7 NATO baselines (ūdens un pārtika, </a:t>
            </a:r>
            <a:r>
              <a:t>masu pārvietošanās, 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masu upuri, transports, valsts darbības nepārtrauktība, komunikācijas sistēmas, enerģētika)</a:t>
            </a:r>
          </a:p>
          <a:p>
            <a:pPr marL="160420" indent="-160420">
              <a:buSzPct val="100000"/>
              <a:buChar char="•"/>
              <a:defRPr sz="22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pPr>
            <a:r>
              <a:t>Citas funkcijas</a:t>
            </a:r>
            <a:r>
              <a:rPr>
                <a:latin typeface="Canela Regular"/>
                <a:ea typeface="Canela Regular"/>
                <a:cs typeface="Canela Regular"/>
                <a:sym typeface="Canela Regular"/>
              </a:rPr>
              <a:t> - kara noziegumu dokumentēšana, nevardarbīga pretošanās, </a:t>
            </a:r>
            <a:r>
              <a:t>apziņošana, dezinformācijas mazināšana</a:t>
            </a:r>
          </a:p>
          <a:p>
            <a:pPr>
              <a:defRPr sz="22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pPr>
            <a:endParaRPr/>
          </a:p>
          <a:p>
            <a:pPr>
              <a:defRPr sz="22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pPr>
            <a:r>
              <a:t>Šobrīd - sistēmas testēšana Namejs, NVO koordinatori CAK, </a:t>
            </a:r>
          </a:p>
          <a:p>
            <a:pPr>
              <a:defRPr sz="22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pPr>
            <a:r>
              <a:t>scenāriju izspēle, apspriešana Memoranda padomē</a:t>
            </a:r>
          </a:p>
          <a:p>
            <a:pPr marL="160420" indent="-160420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>
              <a:defRPr sz="22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pPr>
            <a:endParaRPr/>
          </a:p>
          <a:p>
            <a:pPr>
              <a:defRPr sz="16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marL="160420" indent="-160420">
              <a:buSzPct val="100000"/>
              <a:buChar char="•"/>
              <a:defRPr sz="16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defTabSz="457200">
              <a:defRPr sz="1500" b="1" i="1">
                <a:solidFill>
                  <a:srgbClr val="212529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354" name="Google Shape;159;p10" descr="Google Shape;159;p10"/>
          <p:cNvPicPr>
            <a:picLocks noChangeAspect="1"/>
          </p:cNvPicPr>
          <p:nvPr/>
        </p:nvPicPr>
        <p:blipFill>
          <a:blip r:embed="rId2"/>
          <a:srcRect r="18598"/>
          <a:stretch>
            <a:fillRect/>
          </a:stretch>
        </p:blipFill>
        <p:spPr>
          <a:xfrm>
            <a:off x="7648575" y="0"/>
            <a:ext cx="454342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riga.jpg" descr="rig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403" y="4497058"/>
            <a:ext cx="3133440" cy="2350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Picture 5" descr="Picture 5"/>
          <p:cNvPicPr>
            <a:picLocks noChangeAspect="1"/>
          </p:cNvPicPr>
          <p:nvPr/>
        </p:nvPicPr>
        <p:blipFill>
          <a:blip r:embed="rId2"/>
          <a:srcRect l="15208" r="40104"/>
          <a:stretch>
            <a:fillRect/>
          </a:stretch>
        </p:blipFill>
        <p:spPr>
          <a:xfrm flipH="1">
            <a:off x="6743700" y="0"/>
            <a:ext cx="54483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TextBox 7"/>
          <p:cNvSpPr txBox="1"/>
          <p:nvPr/>
        </p:nvSpPr>
        <p:spPr>
          <a:xfrm>
            <a:off x="858837" y="2297698"/>
            <a:ext cx="4645660" cy="1924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50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lvl1pPr>
          </a:lstStyle>
          <a:p>
            <a:r>
              <a:t>Organizāciju iekšējā vide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157;p10"/>
          <p:cNvSpPr txBox="1"/>
          <p:nvPr/>
        </p:nvSpPr>
        <p:spPr>
          <a:xfrm>
            <a:off x="681410" y="421191"/>
            <a:ext cx="7353160" cy="7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t>Jautājumi</a:t>
            </a:r>
          </a:p>
        </p:txBody>
      </p:sp>
      <p:sp>
        <p:nvSpPr>
          <p:cNvPr id="361" name="Google Shape;158;p10"/>
          <p:cNvSpPr txBox="1"/>
          <p:nvPr/>
        </p:nvSpPr>
        <p:spPr>
          <a:xfrm>
            <a:off x="539793" y="1392902"/>
            <a:ext cx="9041988" cy="396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Kādi trīs lielākie iekšējās vides izaicinājumi skar Jūsu organizāciju?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Kas ir jūsu iekšējie resursi?</a:t>
            </a:r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>
              <a:defRPr sz="22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marL="160421" indent="-160421">
              <a:buSzPct val="100000"/>
              <a:buChar char="•"/>
              <a:defRPr sz="16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defTabSz="457200">
              <a:defRPr sz="1500" b="1">
                <a:solidFill>
                  <a:srgbClr val="212529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i="1"/>
          </a:p>
          <a:p>
            <a:pPr>
              <a:defRPr sz="17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 i="1"/>
          </a:p>
          <a:p>
            <a:pPr>
              <a:defRPr sz="17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 i="1"/>
          </a:p>
        </p:txBody>
      </p:sp>
      <p:pic>
        <p:nvPicPr>
          <p:cNvPr id="362" name="Google Shape;159;p10" descr="Google Shape;159;p10"/>
          <p:cNvPicPr>
            <a:picLocks noChangeAspect="1"/>
          </p:cNvPicPr>
          <p:nvPr/>
        </p:nvPicPr>
        <p:blipFill>
          <a:blip r:embed="rId2"/>
          <a:srcRect r="18600"/>
          <a:stretch>
            <a:fillRect/>
          </a:stretch>
        </p:blipFill>
        <p:spPr>
          <a:xfrm>
            <a:off x="7648575" y="0"/>
            <a:ext cx="454342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157;p10"/>
          <p:cNvSpPr txBox="1"/>
          <p:nvPr/>
        </p:nvSpPr>
        <p:spPr>
          <a:xfrm>
            <a:off x="655662" y="318194"/>
            <a:ext cx="7353159" cy="7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t>Organizāciju noturības sistēmas</a:t>
            </a:r>
          </a:p>
        </p:txBody>
      </p:sp>
      <p:sp>
        <p:nvSpPr>
          <p:cNvPr id="365" name="Google Shape;158;p10"/>
          <p:cNvSpPr txBox="1"/>
          <p:nvPr/>
        </p:nvSpPr>
        <p:spPr>
          <a:xfrm>
            <a:off x="617037" y="1199784"/>
            <a:ext cx="8652683" cy="5026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80472" indent="-180472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Līderība (arī papildus apdraudējums)</a:t>
            </a:r>
          </a:p>
          <a:p>
            <a:pPr marL="180472" indent="-180472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Organizācijas kultūra, gatavība pārmaiņām</a:t>
            </a:r>
          </a:p>
          <a:p>
            <a:pPr marL="180472" indent="-180472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Sociālais kapitāls - tīklojums un sadarbība</a:t>
            </a:r>
          </a:p>
          <a:p>
            <a:pPr marL="180472" indent="-180472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Stratēģiska domāšana (ārējo faktoru monitorings, risku vadība)</a:t>
            </a:r>
          </a:p>
          <a:p>
            <a:pPr marL="180472" indent="-180472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Rūpes par darbiniekiem (arī specializētās mācības)</a:t>
            </a:r>
          </a:p>
          <a:p>
            <a:pPr marL="180472" indent="-180472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Pakalpojumu/aktivitāšu pastāvīga uzlabošana</a:t>
            </a:r>
          </a:p>
          <a:p>
            <a:pPr marL="180472" indent="-180472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Dokumentācijas vadība (saglabāšana mākonī u.tml.)</a:t>
            </a:r>
          </a:p>
          <a:p>
            <a:pPr marL="180472" indent="-180472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Resursu apzināšanās - </a:t>
            </a:r>
            <a:r>
              <a:rPr>
                <a:latin typeface="Canela Bold"/>
                <a:ea typeface="Canela Bold"/>
                <a:cs typeface="Canela Bold"/>
                <a:sym typeface="Canela Bold"/>
              </a:rPr>
              <a:t>informācija</a:t>
            </a:r>
            <a:r>
              <a:t> (tai skaitā, kanāli), materiālie (telpas, transports u.tml.), finanšu (uzkrājumi)</a:t>
            </a:r>
          </a:p>
          <a:p>
            <a:pPr marL="180472" indent="-180472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Kopienas darbs - </a:t>
            </a:r>
            <a:r>
              <a:rPr i="1"/>
              <a:t>accountability</a:t>
            </a:r>
          </a:p>
          <a:p>
            <a:pPr marL="180472" indent="-180472">
              <a:buSzPct val="100000"/>
              <a:buChar char="•"/>
              <a:defRPr sz="22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pPr>
            <a:r>
              <a:t>Komunikācijas sistēmas - droša komunikācija, komunikācija bez mobilajiem telefoniem</a:t>
            </a:r>
          </a:p>
        </p:txBody>
      </p:sp>
      <p:pic>
        <p:nvPicPr>
          <p:cNvPr id="366" name="Google Shape;159;p10" descr="Google Shape;159;p10"/>
          <p:cNvPicPr>
            <a:picLocks noChangeAspect="1"/>
          </p:cNvPicPr>
          <p:nvPr/>
        </p:nvPicPr>
        <p:blipFill>
          <a:blip r:embed="rId2"/>
          <a:srcRect r="18598"/>
          <a:stretch>
            <a:fillRect/>
          </a:stretch>
        </p:blipFill>
        <p:spPr>
          <a:xfrm>
            <a:off x="7648575" y="0"/>
            <a:ext cx="454342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157;p10"/>
          <p:cNvSpPr txBox="1"/>
          <p:nvPr/>
        </p:nvSpPr>
        <p:spPr>
          <a:xfrm>
            <a:off x="655662" y="318194"/>
            <a:ext cx="7353159" cy="7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t>Ukrainas NVO izaicinājumi</a:t>
            </a:r>
          </a:p>
        </p:txBody>
      </p:sp>
      <p:sp>
        <p:nvSpPr>
          <p:cNvPr id="369" name="Google Shape;158;p10"/>
          <p:cNvSpPr txBox="1"/>
          <p:nvPr/>
        </p:nvSpPr>
        <p:spPr>
          <a:xfrm>
            <a:off x="617037" y="1199784"/>
            <a:ext cx="8652683" cy="5216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2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pPr>
            <a:r>
              <a:t>Organizāciju izaicinājumi:</a:t>
            </a:r>
          </a:p>
          <a:p>
            <a:pPr marL="180472" indent="-180472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Biroja zaudēšana (arī dokumentācija, tehnika), </a:t>
            </a:r>
          </a:p>
          <a:p>
            <a:pPr marL="180472" indent="-180472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Darbinieku mobilizācija,</a:t>
            </a:r>
          </a:p>
          <a:p>
            <a:pPr marL="180472" indent="-180472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Citas prioritātes organizācijai un grūti atrast resursus, “iesaldēti” projekti,</a:t>
            </a:r>
          </a:p>
          <a:p>
            <a:pPr marL="180472" indent="-180472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Ļoti liels brīvprātīgo pieaugums - jāmāk koordinēt.</a:t>
            </a:r>
          </a:p>
          <a:p>
            <a:pPr>
              <a:defRPr sz="10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>
              <a:defRPr sz="2200" u="sng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pPr>
            <a:r>
              <a:t>Personīgie izaicinājumi:</a:t>
            </a:r>
          </a:p>
          <a:p>
            <a:pPr marL="180472" indent="-180472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Drošība - evakuācija, okupācija, dzīvības draudi u.tt.</a:t>
            </a:r>
          </a:p>
          <a:p>
            <a:pPr marL="180472" indent="-180472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Mājvieta un darbs - nav mājvietu un iespēju tās apmaksāt, nav ienākumu</a:t>
            </a:r>
          </a:p>
          <a:p>
            <a:pPr marL="180472" indent="-180472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Mazāku pilsētu izaugsme dēļ cilvēku pieplūduma, bet arī izaicinājumi to infrastruktūrai</a:t>
            </a:r>
          </a:p>
          <a:p>
            <a:pPr marL="180472" indent="-180472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Psiholoģiskie aspekti - izdegšana, depresija, stress, “izdzīvotāja vainas sajūta”, vainas sajūta, ka strādā par maz, lai uzvarētu</a:t>
            </a:r>
          </a:p>
        </p:txBody>
      </p:sp>
      <p:pic>
        <p:nvPicPr>
          <p:cNvPr id="370" name="Google Shape;159;p10" descr="Google Shape;159;p10"/>
          <p:cNvPicPr>
            <a:picLocks noChangeAspect="1"/>
          </p:cNvPicPr>
          <p:nvPr/>
        </p:nvPicPr>
        <p:blipFill>
          <a:blip r:embed="rId2"/>
          <a:srcRect r="18598"/>
          <a:stretch>
            <a:fillRect/>
          </a:stretch>
        </p:blipFill>
        <p:spPr>
          <a:xfrm>
            <a:off x="7648575" y="0"/>
            <a:ext cx="454342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Picture 5" descr="Picture 5"/>
          <p:cNvPicPr>
            <a:picLocks noChangeAspect="1"/>
          </p:cNvPicPr>
          <p:nvPr/>
        </p:nvPicPr>
        <p:blipFill>
          <a:blip r:embed="rId2"/>
          <a:srcRect l="15208" r="40104"/>
          <a:stretch>
            <a:fillRect/>
          </a:stretch>
        </p:blipFill>
        <p:spPr>
          <a:xfrm flipH="1">
            <a:off x="6743700" y="0"/>
            <a:ext cx="54483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TextBox 7"/>
          <p:cNvSpPr txBox="1"/>
          <p:nvPr/>
        </p:nvSpPr>
        <p:spPr>
          <a:xfrm>
            <a:off x="858837" y="2780298"/>
            <a:ext cx="4645660" cy="95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50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lvl1pPr>
          </a:lstStyle>
          <a:p>
            <a:r>
              <a:t>Konkurētspēja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157;p10"/>
          <p:cNvSpPr txBox="1"/>
          <p:nvPr/>
        </p:nvSpPr>
        <p:spPr>
          <a:xfrm>
            <a:off x="681410" y="421191"/>
            <a:ext cx="7353160" cy="7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t>Jautājumi</a:t>
            </a:r>
          </a:p>
        </p:txBody>
      </p:sp>
      <p:sp>
        <p:nvSpPr>
          <p:cNvPr id="376" name="Google Shape;158;p10"/>
          <p:cNvSpPr txBox="1"/>
          <p:nvPr/>
        </p:nvSpPr>
        <p:spPr>
          <a:xfrm>
            <a:off x="539793" y="1392902"/>
            <a:ext cx="9041988" cy="354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Kādu pievienoto vērtību sniedz tieši jūsu organizācija? 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>
              <a:defRPr sz="22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marL="160421" indent="-160421">
              <a:buSzPct val="100000"/>
              <a:buChar char="•"/>
              <a:defRPr sz="16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defTabSz="457200">
              <a:defRPr sz="1500" b="1">
                <a:solidFill>
                  <a:srgbClr val="212529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i="1"/>
          </a:p>
          <a:p>
            <a:pPr>
              <a:defRPr sz="17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 i="1"/>
          </a:p>
          <a:p>
            <a:pPr>
              <a:defRPr sz="17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 i="1"/>
          </a:p>
        </p:txBody>
      </p:sp>
      <p:pic>
        <p:nvPicPr>
          <p:cNvPr id="377" name="Google Shape;159;p10" descr="Google Shape;159;p10"/>
          <p:cNvPicPr>
            <a:picLocks noChangeAspect="1"/>
          </p:cNvPicPr>
          <p:nvPr/>
        </p:nvPicPr>
        <p:blipFill>
          <a:blip r:embed="rId2"/>
          <a:srcRect r="18600"/>
          <a:stretch>
            <a:fillRect/>
          </a:stretch>
        </p:blipFill>
        <p:spPr>
          <a:xfrm>
            <a:off x="7648575" y="0"/>
            <a:ext cx="454342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157;p10"/>
          <p:cNvSpPr txBox="1"/>
          <p:nvPr/>
        </p:nvSpPr>
        <p:spPr>
          <a:xfrm>
            <a:off x="449672" y="240950"/>
            <a:ext cx="8017949" cy="7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t>Kas padara mūs stiprākus: pieredze</a:t>
            </a:r>
          </a:p>
        </p:txBody>
      </p:sp>
      <p:sp>
        <p:nvSpPr>
          <p:cNvPr id="380" name="Google Shape;158;p10"/>
          <p:cNvSpPr txBox="1"/>
          <p:nvPr/>
        </p:nvSpPr>
        <p:spPr>
          <a:xfrm>
            <a:off x="629913" y="1277033"/>
            <a:ext cx="9041989" cy="548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6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Sadarbība, īpaši, starpnozaru un starptautiska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Specifiska niša - mūs vajag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Atvērtība un jaunas idejas, mūsdienīgums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Vērtības un solidaritāte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Citu atbalsts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Pozitīvas pārmaiņas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Resursu taupīšana un plānošana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KOMUNIKĀCIJA</a:t>
            </a:r>
          </a:p>
          <a:p>
            <a:pPr>
              <a:defRPr sz="22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22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defTabSz="457200">
              <a:defRPr sz="1500" b="1">
                <a:solidFill>
                  <a:srgbClr val="212529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i="1"/>
          </a:p>
          <a:p>
            <a:pPr>
              <a:defRPr sz="17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 i="1"/>
          </a:p>
          <a:p>
            <a:pPr>
              <a:defRPr sz="17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 i="1"/>
          </a:p>
        </p:txBody>
      </p:sp>
      <p:pic>
        <p:nvPicPr>
          <p:cNvPr id="381" name="Google Shape;159;p10" descr="Google Shape;159;p10"/>
          <p:cNvPicPr>
            <a:picLocks noChangeAspect="1"/>
          </p:cNvPicPr>
          <p:nvPr/>
        </p:nvPicPr>
        <p:blipFill>
          <a:blip r:embed="rId2"/>
          <a:srcRect r="18600"/>
          <a:stretch>
            <a:fillRect/>
          </a:stretch>
        </p:blipFill>
        <p:spPr>
          <a:xfrm>
            <a:off x="7648575" y="0"/>
            <a:ext cx="454342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Box 3"/>
          <p:cNvSpPr txBox="1"/>
          <p:nvPr/>
        </p:nvSpPr>
        <p:spPr>
          <a:xfrm>
            <a:off x="720034" y="789472"/>
            <a:ext cx="4645660" cy="7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t>LAPAS</a:t>
            </a:r>
          </a:p>
        </p:txBody>
      </p:sp>
      <p:sp>
        <p:nvSpPr>
          <p:cNvPr id="238" name="TextBox 8"/>
          <p:cNvSpPr txBox="1"/>
          <p:nvPr/>
        </p:nvSpPr>
        <p:spPr>
          <a:xfrm>
            <a:off x="604165" y="4158720"/>
            <a:ext cx="4250857" cy="1521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457200" indent="-342900">
              <a:buClr>
                <a:srgbClr val="331F87"/>
              </a:buClr>
              <a:buSzPts val="2000"/>
              <a:buFont typeface="Helvetica"/>
              <a:buChar char="•"/>
              <a:defRPr sz="20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Ideju kopiena</a:t>
            </a:r>
          </a:p>
          <a:p>
            <a:pPr marL="457200" indent="-342900">
              <a:buClr>
                <a:srgbClr val="331F87"/>
              </a:buClr>
              <a:buSzPts val="2000"/>
              <a:buFont typeface="Helvetica"/>
              <a:buChar char="•"/>
              <a:defRPr sz="20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Tic labākai pasaulei</a:t>
            </a:r>
          </a:p>
          <a:p>
            <a:pPr marL="457200" indent="-342900">
              <a:buClr>
                <a:srgbClr val="331F87"/>
              </a:buClr>
              <a:buSzPts val="2000"/>
              <a:buFont typeface="Helvetica"/>
              <a:buChar char="•"/>
              <a:defRPr sz="20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Gatavi rīkoties</a:t>
            </a:r>
          </a:p>
          <a:p>
            <a:pPr marL="457200" indent="-342900">
              <a:buClr>
                <a:srgbClr val="331F87"/>
              </a:buClr>
              <a:buSzPts val="2000"/>
              <a:buFont typeface="Helvetica"/>
              <a:buChar char="•"/>
              <a:defRPr sz="20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Gatavi uzņemties atbildību</a:t>
            </a:r>
          </a:p>
        </p:txBody>
      </p:sp>
      <p:sp>
        <p:nvSpPr>
          <p:cNvPr id="239" name="TextBox 7"/>
          <p:cNvSpPr txBox="1"/>
          <p:nvPr/>
        </p:nvSpPr>
        <p:spPr>
          <a:xfrm>
            <a:off x="720034" y="1521074"/>
            <a:ext cx="4645660" cy="266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0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43 biedri. Lokāli un nacionāli. Organizācijas un tīkli. </a:t>
            </a:r>
          </a:p>
          <a:p>
            <a:pPr>
              <a:defRPr sz="20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Veselība, izglītība, laba pārvaldība, kopienu attīstība, lauksaimniecība, privātais sektors, ģimenes, vide, jaunieši.</a:t>
            </a:r>
          </a:p>
          <a:p>
            <a:pPr>
              <a:defRPr sz="20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Globālā izglītība, humānā palīdzība, attīstības sadarbība, IAM, sociālā noturība</a:t>
            </a:r>
          </a:p>
        </p:txBody>
      </p:sp>
      <p:sp>
        <p:nvSpPr>
          <p:cNvPr id="240" name="TextBox 10"/>
          <p:cNvSpPr txBox="1"/>
          <p:nvPr/>
        </p:nvSpPr>
        <p:spPr>
          <a:xfrm>
            <a:off x="720031" y="6506371"/>
            <a:ext cx="3538970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331F87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r>
              <a:t>Foto: LAPAS arhīvs</a:t>
            </a:r>
          </a:p>
        </p:txBody>
      </p:sp>
      <p:sp>
        <p:nvSpPr>
          <p:cNvPr id="241" name="TextBox 7"/>
          <p:cNvSpPr txBox="1"/>
          <p:nvPr/>
        </p:nvSpPr>
        <p:spPr>
          <a:xfrm>
            <a:off x="720034" y="5674922"/>
            <a:ext cx="4645660" cy="759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lvl1pPr>
          </a:lstStyle>
          <a:p>
            <a:r>
              <a:t>Biedrs CONCORD, CIVICUS, SDG Watch Europe, Forus, Eurodad </a:t>
            </a:r>
          </a:p>
        </p:txBody>
      </p:sp>
      <p:pic>
        <p:nvPicPr>
          <p:cNvPr id="242" name="forus_council.jpg" descr="forus_counci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784" y="1174890"/>
            <a:ext cx="6273111" cy="47048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157;p10"/>
          <p:cNvSpPr txBox="1"/>
          <p:nvPr/>
        </p:nvSpPr>
        <p:spPr>
          <a:xfrm>
            <a:off x="655662" y="318195"/>
            <a:ext cx="7353159" cy="7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t>LAPAS zināšanu platforma</a:t>
            </a:r>
          </a:p>
        </p:txBody>
      </p:sp>
      <p:sp>
        <p:nvSpPr>
          <p:cNvPr id="384" name="Google Shape;158;p10"/>
          <p:cNvSpPr txBox="1"/>
          <p:nvPr/>
        </p:nvSpPr>
        <p:spPr>
          <a:xfrm>
            <a:off x="617037" y="1199785"/>
            <a:ext cx="8652683" cy="4188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80472" indent="-180472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Modulis “Humānā palīdzība”</a:t>
            </a:r>
          </a:p>
          <a:p>
            <a:pPr marL="180472" indent="-180472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Modulis “Kopienu noturība”</a:t>
            </a:r>
          </a:p>
          <a:p>
            <a:pPr marL="180472" indent="-180472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Modulis “Attīstības sadarbība”</a:t>
            </a:r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Tiks izstrādāti:</a:t>
            </a:r>
          </a:p>
          <a:p>
            <a:pPr marL="220578" indent="-220578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Modulis “Globālā izglītība”</a:t>
            </a:r>
          </a:p>
          <a:p>
            <a:pPr marL="220578" indent="-220578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Modulis “Ilgtspējīgas attīstības mērķi”</a:t>
            </a:r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NB- resursi LAPAS mājas lapā, </a:t>
            </a:r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sociālajos tīklos, ziņu lapa</a:t>
            </a:r>
          </a:p>
        </p:txBody>
      </p:sp>
      <p:pic>
        <p:nvPicPr>
          <p:cNvPr id="385" name="Google Shape;159;p10" descr="Google Shape;159;p10"/>
          <p:cNvPicPr>
            <a:picLocks noChangeAspect="1"/>
          </p:cNvPicPr>
          <p:nvPr/>
        </p:nvPicPr>
        <p:blipFill>
          <a:blip r:embed="rId2"/>
          <a:srcRect r="18598"/>
          <a:stretch>
            <a:fillRect/>
          </a:stretch>
        </p:blipFill>
        <p:spPr>
          <a:xfrm>
            <a:off x="7648575" y="0"/>
            <a:ext cx="454342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LAPASweb.png" descr="LAPASwe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673" y="2107678"/>
            <a:ext cx="5976350" cy="47597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icture 5" descr="Picture 5"/>
          <p:cNvPicPr>
            <a:picLocks noChangeAspect="1"/>
          </p:cNvPicPr>
          <p:nvPr/>
        </p:nvPicPr>
        <p:blipFill>
          <a:blip r:embed="rId2"/>
          <a:srcRect l="15208" r="40104"/>
          <a:stretch>
            <a:fillRect/>
          </a:stretch>
        </p:blipFill>
        <p:spPr>
          <a:xfrm flipH="1">
            <a:off x="6743700" y="0"/>
            <a:ext cx="54483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TextBox 7"/>
          <p:cNvSpPr txBox="1"/>
          <p:nvPr/>
        </p:nvSpPr>
        <p:spPr>
          <a:xfrm>
            <a:off x="858837" y="2297698"/>
            <a:ext cx="4645660" cy="1924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50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lvl1pPr>
          </a:lstStyle>
          <a:p>
            <a:r>
              <a:t>Starptautiskie resursi un stāsti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157;p10"/>
          <p:cNvSpPr txBox="1"/>
          <p:nvPr/>
        </p:nvSpPr>
        <p:spPr>
          <a:xfrm>
            <a:off x="449672" y="240950"/>
            <a:ext cx="8017949" cy="7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t>Noderīgi rīki</a:t>
            </a:r>
          </a:p>
        </p:txBody>
      </p:sp>
      <p:sp>
        <p:nvSpPr>
          <p:cNvPr id="392" name="Google Shape;158;p10"/>
          <p:cNvSpPr txBox="1"/>
          <p:nvPr/>
        </p:nvSpPr>
        <p:spPr>
          <a:xfrm>
            <a:off x="629913" y="1277033"/>
            <a:ext cx="9041989" cy="716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6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Scenāriju plānošanas pieeja stratēģijām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Saistīto pušu analīze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Pašvērtējums - Global Standard for CSO Accountability, ikgadējā Global Accountability Week (CIVICUS/AGNA)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CIVICUS.ORG</a:t>
            </a:r>
            <a:r>
              <a:t> - Innovation for Change, Youth Action Lab, VUKA!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Keeping people safe</a:t>
            </a:r>
            <a:r>
              <a:t> - Forus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Collaboration for Social Change</a:t>
            </a:r>
            <a:r>
              <a:t> - Forus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Inclusive governance practices</a:t>
            </a:r>
            <a:r>
              <a:t> - Forus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Barefoot guide</a:t>
            </a:r>
            <a:r>
              <a:t> - organizāciju attīstība, organizāciju mācīšanās, sociālās pārmaiņas, līderība, u.c.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>
              <a:defRPr sz="22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22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defTabSz="457200">
              <a:defRPr sz="1500" b="1">
                <a:solidFill>
                  <a:srgbClr val="212529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i="1"/>
          </a:p>
          <a:p>
            <a:pPr>
              <a:defRPr sz="17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 i="1"/>
          </a:p>
          <a:p>
            <a:pPr>
              <a:defRPr sz="17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 i="1"/>
          </a:p>
        </p:txBody>
      </p:sp>
      <p:pic>
        <p:nvPicPr>
          <p:cNvPr id="393" name="Google Shape;159;p10" descr="Google Shape;159;p10"/>
          <p:cNvPicPr>
            <a:picLocks noChangeAspect="1"/>
          </p:cNvPicPr>
          <p:nvPr/>
        </p:nvPicPr>
        <p:blipFill>
          <a:blip r:embed="rId7"/>
          <a:srcRect r="18600"/>
          <a:stretch>
            <a:fillRect/>
          </a:stretch>
        </p:blipFill>
        <p:spPr>
          <a:xfrm>
            <a:off x="7648575" y="0"/>
            <a:ext cx="454342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Picture 5" descr="Picture 5"/>
          <p:cNvPicPr>
            <a:picLocks noChangeAspect="1"/>
          </p:cNvPicPr>
          <p:nvPr/>
        </p:nvPicPr>
        <p:blipFill>
          <a:blip r:embed="rId2"/>
          <a:srcRect l="15208" r="40104"/>
          <a:stretch>
            <a:fillRect/>
          </a:stretch>
        </p:blipFill>
        <p:spPr>
          <a:xfrm flipH="1">
            <a:off x="6743700" y="0"/>
            <a:ext cx="54483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TextBox 7"/>
          <p:cNvSpPr txBox="1"/>
          <p:nvPr/>
        </p:nvSpPr>
        <p:spPr>
          <a:xfrm>
            <a:off x="858837" y="2297698"/>
            <a:ext cx="4645660" cy="1924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50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lvl1pPr>
          </a:lstStyle>
          <a:p>
            <a:r>
              <a:t>LAPAS projektu konkurss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157;p10"/>
          <p:cNvSpPr txBox="1"/>
          <p:nvPr/>
        </p:nvSpPr>
        <p:spPr>
          <a:xfrm>
            <a:off x="655662" y="318195"/>
            <a:ext cx="7353159" cy="7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t>LAPAS subgranti: forma</a:t>
            </a:r>
          </a:p>
        </p:txBody>
      </p:sp>
      <p:sp>
        <p:nvSpPr>
          <p:cNvPr id="399" name="Google Shape;158;p10"/>
          <p:cNvSpPr txBox="1"/>
          <p:nvPr/>
        </p:nvSpPr>
        <p:spPr>
          <a:xfrm>
            <a:off x="617037" y="1199785"/>
            <a:ext cx="8652683" cy="4188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20578" indent="-220578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2024.-2026.</a:t>
            </a:r>
          </a:p>
          <a:p>
            <a:pPr marL="220578" indent="-220578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EuropeAid DEAR programmas finansējums - 2 projekti (atšķirīgi formāti)</a:t>
            </a:r>
          </a:p>
          <a:p>
            <a:pPr marL="220578" indent="-220578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Līdz 10 000 EUR vietējiem projektiem, īpaši, jauniešiem un reģionu NVO, kā arī Rīgas kopienām</a:t>
            </a:r>
          </a:p>
          <a:p>
            <a:pPr marL="220578" indent="-220578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Kapacitātes stiprināšanas un starptautisko sadarbību aktivitātes ieviesējiem</a:t>
            </a:r>
          </a:p>
          <a:p>
            <a:pPr marL="220578" indent="-220578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Četri projektu uzsaukumi</a:t>
            </a:r>
          </a:p>
          <a:p>
            <a:pPr marL="220578" indent="-220578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Kopā atbalstīti vismaz 50 projekti</a:t>
            </a:r>
          </a:p>
          <a:p>
            <a:pPr marL="220578" indent="-220578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Pirmais uzsaukums - 7.11.globālās izglītības konferencē ar IZM</a:t>
            </a:r>
          </a:p>
        </p:txBody>
      </p:sp>
      <p:pic>
        <p:nvPicPr>
          <p:cNvPr id="400" name="Google Shape;159;p10" descr="Google Shape;159;p10"/>
          <p:cNvPicPr>
            <a:picLocks noChangeAspect="1"/>
          </p:cNvPicPr>
          <p:nvPr/>
        </p:nvPicPr>
        <p:blipFill>
          <a:blip r:embed="rId2"/>
          <a:srcRect r="18598"/>
          <a:stretch>
            <a:fillRect/>
          </a:stretch>
        </p:blipFill>
        <p:spPr>
          <a:xfrm>
            <a:off x="7648575" y="0"/>
            <a:ext cx="454342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157;p10"/>
          <p:cNvSpPr txBox="1"/>
          <p:nvPr/>
        </p:nvSpPr>
        <p:spPr>
          <a:xfrm>
            <a:off x="655662" y="318195"/>
            <a:ext cx="7353159" cy="7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t>LAPAS subgranti: saturs</a:t>
            </a:r>
          </a:p>
        </p:txBody>
      </p:sp>
      <p:sp>
        <p:nvSpPr>
          <p:cNvPr id="403" name="Google Shape;158;p10"/>
          <p:cNvSpPr txBox="1"/>
          <p:nvPr/>
        </p:nvSpPr>
        <p:spPr>
          <a:xfrm>
            <a:off x="617037" y="1199785"/>
            <a:ext cx="8652683" cy="6283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20578" indent="-220578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rPr>
                <a:latin typeface="Canela Bold"/>
                <a:ea typeface="Canela Bold"/>
                <a:cs typeface="Canela Bold"/>
                <a:sym typeface="Canela Bold"/>
              </a:rPr>
              <a:t>Tēmas:</a:t>
            </a:r>
            <a:r>
              <a:t> Globālā konteksta lokalizācija un attīstības sadarbības komunikācija, ilgtspējīgas attīstības sociālās dimensijas (cilvēktiesības, līdztiesība u.tml.)</a:t>
            </a:r>
          </a:p>
          <a:p>
            <a:pPr marL="220578" indent="-220578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rPr>
                <a:latin typeface="Canela Bold"/>
                <a:ea typeface="Canela Bold"/>
                <a:cs typeface="Canela Bold"/>
                <a:sym typeface="Canela Bold"/>
              </a:rPr>
              <a:t>Metode:</a:t>
            </a:r>
            <a:r>
              <a:t> uzvedības maiņa - pierādāms aktīvisma pieaugums (</a:t>
            </a:r>
            <a:r>
              <a:rPr i="1"/>
              <a:t>positive change</a:t>
            </a:r>
            <a:r>
              <a:t>), </a:t>
            </a:r>
            <a:r>
              <a:rPr u="sng"/>
              <a:t>jēgpilna iesaiste</a:t>
            </a:r>
            <a:r>
              <a:t> - aktīva iesaiste cilvēkiem ar kritisko domāšanu (virs mediju klikšķiem, līdz pat multiplikatoriem).</a:t>
            </a:r>
          </a:p>
          <a:p>
            <a:pPr marL="220578" indent="-220578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rPr>
                <a:latin typeface="Canela Bold"/>
                <a:ea typeface="Canela Bold"/>
                <a:cs typeface="Canela Bold"/>
                <a:sym typeface="Canela Bold"/>
              </a:rPr>
              <a:t>Mērķa grupas:</a:t>
            </a:r>
            <a:r>
              <a:t> jaunieši, mazāk iesaistītas (</a:t>
            </a:r>
            <a:r>
              <a:rPr i="1"/>
              <a:t>less sensitive</a:t>
            </a:r>
            <a:r>
              <a:t>) grupas (svarīga mērķa grupas iesaiste plānošanā un ieviešanā)</a:t>
            </a:r>
          </a:p>
          <a:p>
            <a:pPr marL="220578" indent="-220578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rPr>
                <a:latin typeface="Canela Bold"/>
                <a:ea typeface="Canela Bold"/>
                <a:cs typeface="Canela Bold"/>
                <a:sym typeface="Canela Bold"/>
              </a:rPr>
              <a:t>Aktivitātes:</a:t>
            </a:r>
            <a:r>
              <a:t> interaktīva mācīšanās, māksla, kopienas aktivitātes, sadarbība ar “Globālajiem Dienvidiem”, koprade, sadarbības (piemēram, ar medijiem), u.tml.</a:t>
            </a:r>
          </a:p>
          <a:p>
            <a:pPr marL="220578" indent="-220578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rPr>
                <a:latin typeface="Canela Bold"/>
                <a:ea typeface="Canela Bold"/>
                <a:cs typeface="Canela Bold"/>
                <a:sym typeface="Canela Bold"/>
              </a:rPr>
              <a:t>Rezultāti:</a:t>
            </a:r>
            <a:r>
              <a:t> Komunikatīvi stāsti (!) un paliekoši, multiplicējami materiāli. </a:t>
            </a:r>
          </a:p>
          <a:p>
            <a:pPr marL="220578" indent="-220578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rPr>
                <a:latin typeface="Canela Bold"/>
                <a:ea typeface="Canela Bold"/>
                <a:cs typeface="Canela Bold"/>
                <a:sym typeface="Canela Bold"/>
              </a:rPr>
              <a:t>Ietekme: </a:t>
            </a:r>
            <a:r>
              <a:t>pārmaiņu ietekmes mērīšana</a:t>
            </a:r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</p:txBody>
      </p:sp>
      <p:pic>
        <p:nvPicPr>
          <p:cNvPr id="404" name="Google Shape;159;p10" descr="Google Shape;159;p10"/>
          <p:cNvPicPr>
            <a:picLocks noChangeAspect="1"/>
          </p:cNvPicPr>
          <p:nvPr/>
        </p:nvPicPr>
        <p:blipFill>
          <a:blip r:embed="rId2"/>
          <a:srcRect r="18598"/>
          <a:stretch>
            <a:fillRect/>
          </a:stretch>
        </p:blipFill>
        <p:spPr>
          <a:xfrm>
            <a:off x="7648575" y="0"/>
            <a:ext cx="454342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157;p10"/>
          <p:cNvSpPr txBox="1"/>
          <p:nvPr/>
        </p:nvSpPr>
        <p:spPr>
          <a:xfrm>
            <a:off x="655662" y="318195"/>
            <a:ext cx="7353159" cy="7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t>Uzdevums</a:t>
            </a:r>
          </a:p>
        </p:txBody>
      </p:sp>
      <p:sp>
        <p:nvSpPr>
          <p:cNvPr id="407" name="Google Shape;158;p10"/>
          <p:cNvSpPr txBox="1"/>
          <p:nvPr/>
        </p:nvSpPr>
        <p:spPr>
          <a:xfrm>
            <a:off x="617037" y="1199785"/>
            <a:ext cx="8652683" cy="460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20578" indent="-220578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Projekta tēma</a:t>
            </a:r>
          </a:p>
          <a:p>
            <a:pPr marL="220578" indent="-220578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Metode uzvedības maiņai</a:t>
            </a:r>
          </a:p>
          <a:p>
            <a:pPr marL="220578" indent="-220578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Mērķa grupas</a:t>
            </a:r>
          </a:p>
          <a:p>
            <a:pPr marL="220578" indent="-220578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Aktivitātes</a:t>
            </a:r>
          </a:p>
          <a:p>
            <a:pPr marL="220578" indent="-220578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Rezultāti</a:t>
            </a:r>
          </a:p>
          <a:p>
            <a:pPr marL="220578" indent="-220578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Pārmaiņu ietekme</a:t>
            </a:r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Projekta pārmaiņu stāsts: 2 minūtes (galvenie varoņi, rīcība, norises vieta u.tml.)</a:t>
            </a:r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</p:txBody>
      </p:sp>
      <p:pic>
        <p:nvPicPr>
          <p:cNvPr id="408" name="Google Shape;159;p10" descr="Google Shape;159;p10"/>
          <p:cNvPicPr>
            <a:picLocks noChangeAspect="1"/>
          </p:cNvPicPr>
          <p:nvPr/>
        </p:nvPicPr>
        <p:blipFill>
          <a:blip r:embed="rId2"/>
          <a:srcRect r="18598"/>
          <a:stretch>
            <a:fillRect/>
          </a:stretch>
        </p:blipFill>
        <p:spPr>
          <a:xfrm>
            <a:off x="7648575" y="0"/>
            <a:ext cx="454342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157;p10"/>
          <p:cNvSpPr txBox="1"/>
          <p:nvPr/>
        </p:nvSpPr>
        <p:spPr>
          <a:xfrm>
            <a:off x="655662" y="318195"/>
            <a:ext cx="7353159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40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rPr lang="lv-LV" dirty="0"/>
              <a:t>Noderīgas saites:</a:t>
            </a:r>
            <a:endParaRPr dirty="0"/>
          </a:p>
        </p:txBody>
      </p:sp>
      <p:sp>
        <p:nvSpPr>
          <p:cNvPr id="407" name="Google Shape;158;p10"/>
          <p:cNvSpPr txBox="1"/>
          <p:nvPr/>
        </p:nvSpPr>
        <p:spPr>
          <a:xfrm>
            <a:off x="617037" y="1199785"/>
            <a:ext cx="865268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 dirty="0"/>
          </a:p>
        </p:txBody>
      </p:sp>
      <p:pic>
        <p:nvPicPr>
          <p:cNvPr id="408" name="Google Shape;159;p10" descr="Google Shape;159;p10"/>
          <p:cNvPicPr>
            <a:picLocks noChangeAspect="1"/>
          </p:cNvPicPr>
          <p:nvPr/>
        </p:nvPicPr>
        <p:blipFill>
          <a:blip r:embed="rId2"/>
          <a:srcRect r="18598"/>
          <a:stretch>
            <a:fillRect/>
          </a:stretch>
        </p:blipFill>
        <p:spPr>
          <a:xfrm>
            <a:off x="7648575" y="0"/>
            <a:ext cx="454342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8C9E23-5616-AF30-568A-303A4347124D}"/>
              </a:ext>
            </a:extLst>
          </p:cNvPr>
          <p:cNvSpPr txBox="1"/>
          <p:nvPr/>
        </p:nvSpPr>
        <p:spPr>
          <a:xfrm>
            <a:off x="479681" y="1738491"/>
            <a:ext cx="8790039" cy="4801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lv-LV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NVO pašvērtējuma standarts: </a:t>
            </a:r>
            <a:r>
              <a:rPr lang="lv-LV" sz="1800" u="sng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3"/>
              </a:rPr>
              <a:t>https://www.csostandard.org/</a:t>
            </a:r>
            <a:endParaRPr lang="lv-LV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lv-LV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lv-LV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lv-LV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-Ilgtspējīgas attīstības mērķu ziņojumi:</a:t>
            </a:r>
            <a:endParaRPr lang="lv-LV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lv-LV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a) šeit paši mērķi un par tiem: </a:t>
            </a:r>
            <a:r>
              <a:rPr lang="lv-LV" sz="1800" u="sng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4"/>
              </a:rPr>
              <a:t>https://www.mk.gov.lv/lv/ano-ilgtspejigas-attistibas-merki</a:t>
            </a:r>
            <a:r>
              <a:rPr lang="lv-LV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(Dienaskārtība 2030- LAPAS tulkojums);</a:t>
            </a:r>
            <a:endParaRPr lang="lv-LV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lv-LV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b) valsts pārvaldes ziņojumi </a:t>
            </a:r>
            <a:r>
              <a:rPr lang="lv-LV" sz="1800" u="sng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5"/>
              </a:rPr>
              <a:t>https://www.mk.gov.lv/lv/iam-istenosana-latvija#zinojumi</a:t>
            </a:r>
            <a:endParaRPr lang="lv-LV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lv-LV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c) šeit NVO ziņojumi (un daži citi, kas var noderēt): </a:t>
            </a:r>
            <a:r>
              <a:rPr lang="lv-LV" sz="1800" u="sng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6"/>
              </a:rPr>
              <a:t>https://lapas.lv/resources/petijumi-viedokli-zinojumi/petijumi/</a:t>
            </a:r>
            <a:endParaRPr lang="lv-LV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lv-LV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lv-LV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lv-LV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-ja interesē pasaules NVO viedokļi, šīs var būt noderīgas lapas:</a:t>
            </a:r>
            <a:endParaRPr lang="lv-LV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lv-LV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a) </a:t>
            </a:r>
            <a:r>
              <a:rPr lang="lv-LV" sz="18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Forus</a:t>
            </a:r>
            <a:r>
              <a:rPr lang="lv-LV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: </a:t>
            </a:r>
            <a:r>
              <a:rPr lang="lv-LV" sz="1800" u="sng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7"/>
              </a:rPr>
              <a:t>https://www.forus-international.org/en/</a:t>
            </a:r>
            <a:endParaRPr lang="lv-LV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lv-LV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b) CIVICUS: </a:t>
            </a:r>
            <a:r>
              <a:rPr lang="lv-LV" sz="1800" u="sng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/>
              </a:rPr>
              <a:t>https://www.civicus.org/</a:t>
            </a:r>
            <a:r>
              <a:rPr lang="lv-LV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Viņiem arī ir interesants monitorings par pilsoniskās sabiedrības stāvokli: </a:t>
            </a:r>
            <a:r>
              <a:rPr lang="lv-LV" sz="1800" u="sng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9"/>
              </a:rPr>
              <a:t>https://www.civicus.org/index.php/what-we-do/innovate/civicus-monitor</a:t>
            </a:r>
            <a:endParaRPr lang="lv-LV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lv-LV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lv-LV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lv-LV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-šeit ir LAPAS mācību platforma par kopienu noturību, kur esam savākuši visu ko noderīgu: </a:t>
            </a:r>
            <a:r>
              <a:rPr lang="lv-LV" sz="1800" u="sng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10"/>
              </a:rPr>
              <a:t>https://lapas.lv/news/2024_07_30_zinasanu_platforma_kopienu_noturiba/</a:t>
            </a:r>
            <a:endParaRPr lang="lv-LV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516909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1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extBox 3"/>
          <p:cNvSpPr txBox="1"/>
          <p:nvPr/>
        </p:nvSpPr>
        <p:spPr>
          <a:xfrm>
            <a:off x="3652518" y="2998111"/>
            <a:ext cx="4886963" cy="853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000">
                <a:solidFill>
                  <a:srgbClr val="6FC9A1"/>
                </a:solidFill>
                <a:latin typeface="Fraunces 9pt 9pt Light NonWonky"/>
                <a:ea typeface="Fraunces 9pt 9pt Light NonWonky"/>
                <a:cs typeface="Fraunces 9pt 9pt Light NonWonky"/>
                <a:sym typeface="Fraunces 9pt 9pt Light NonWonky"/>
              </a:defRPr>
            </a:lvl1pPr>
          </a:lstStyle>
          <a:p>
            <a:r>
              <a:t>Paldies!</a:t>
            </a:r>
          </a:p>
        </p:txBody>
      </p:sp>
      <p:pic>
        <p:nvPicPr>
          <p:cNvPr id="41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673" y="834341"/>
            <a:ext cx="1694653" cy="2163773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TextBox 6"/>
          <p:cNvSpPr txBox="1"/>
          <p:nvPr/>
        </p:nvSpPr>
        <p:spPr>
          <a:xfrm>
            <a:off x="3652520" y="5392970"/>
            <a:ext cx="4886960" cy="38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900">
                <a:solidFill>
                  <a:srgbClr val="6FC9A1"/>
                </a:solidFill>
                <a:latin typeface="Fraunces 9pt 9pt Light NonWonky"/>
                <a:ea typeface="Fraunces 9pt 9pt Light NonWonky"/>
                <a:cs typeface="Fraunces 9pt 9pt Light NonWonky"/>
                <a:sym typeface="Fraunces 9pt 9pt Light NonWonky"/>
              </a:defRPr>
            </a:lvl1pPr>
          </a:lstStyle>
          <a:p>
            <a:r>
              <a:t>www.lapas.lv</a:t>
            </a:r>
          </a:p>
        </p:txBody>
      </p:sp>
      <p:sp>
        <p:nvSpPr>
          <p:cNvPr id="413" name="TextBox 7"/>
          <p:cNvSpPr txBox="1"/>
          <p:nvPr/>
        </p:nvSpPr>
        <p:spPr>
          <a:xfrm>
            <a:off x="6141718" y="5831297"/>
            <a:ext cx="1513038" cy="38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900">
                <a:solidFill>
                  <a:srgbClr val="6FC9A1"/>
                </a:solidFill>
                <a:latin typeface="Fraunces 9pt 9pt Light NonWonky"/>
                <a:ea typeface="Fraunces 9pt 9pt Light NonWonky"/>
                <a:cs typeface="Fraunces 9pt 9pt Light NonWonky"/>
                <a:sym typeface="Fraunces 9pt 9pt Light NonWonky"/>
              </a:defRPr>
            </a:lvl1pPr>
          </a:lstStyle>
          <a:p>
            <a:r>
              <a:t>@LAPAS_LV</a:t>
            </a:r>
          </a:p>
        </p:txBody>
      </p:sp>
      <p:pic>
        <p:nvPicPr>
          <p:cNvPr id="414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233" y="5869740"/>
            <a:ext cx="1422403" cy="307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157;p10"/>
          <p:cNvSpPr txBox="1"/>
          <p:nvPr/>
        </p:nvSpPr>
        <p:spPr>
          <a:xfrm>
            <a:off x="668536" y="318196"/>
            <a:ext cx="7353160" cy="7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t>Šodien</a:t>
            </a:r>
          </a:p>
        </p:txBody>
      </p:sp>
      <p:sp>
        <p:nvSpPr>
          <p:cNvPr id="245" name="Google Shape;158;p10"/>
          <p:cNvSpPr txBox="1"/>
          <p:nvPr/>
        </p:nvSpPr>
        <p:spPr>
          <a:xfrm>
            <a:off x="256557" y="1109667"/>
            <a:ext cx="9041989" cy="855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10:30 - 11:40 Kā veidot noturīgu un konkurētspējīgu NVO mūsdienu mainīgajā vidē:</a:t>
            </a:r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-globālā konteksta aktualitātes, starptautiskās pieredzes un noderīgi rīki;</a:t>
            </a:r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-drošības konteksts un iesaiste sabiedrības noturībā.</a:t>
            </a:r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12:00 - 13:00 Organizācijas noturība un ilgtspēja - kas padara mūs stiprākus?</a:t>
            </a:r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-pieredzes kļūdas un attīstības iespējas;</a:t>
            </a:r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-ko varam mācīties no starptautiskās vides.</a:t>
            </a:r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13:00 - 13:30 Informācija: LAPAS projektu konkursi vietējām NVO 2024. un 2025.gadā</a:t>
            </a:r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14:30 - 15:30 Darbs grupās pie projektu idejām</a:t>
            </a:r>
          </a:p>
          <a:p>
            <a:pPr marL="160421" indent="-160421">
              <a:buSzPct val="100000"/>
              <a:buChar char="•"/>
              <a:defRPr sz="16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 marL="160421" indent="-160421">
              <a:buSzPct val="100000"/>
              <a:buChar char="•"/>
              <a:defRPr sz="16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 marL="160421" indent="-160421">
              <a:buSzPct val="100000"/>
              <a:buChar char="•"/>
              <a:defRPr sz="16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>
              <a:defRPr sz="16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marL="160421" indent="-160421">
              <a:buSzPct val="100000"/>
              <a:buChar char="•"/>
              <a:defRPr sz="16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defTabSz="457200">
              <a:defRPr sz="1500" b="1">
                <a:solidFill>
                  <a:srgbClr val="212529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i="1"/>
          </a:p>
          <a:p>
            <a:pPr>
              <a:defRPr sz="17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 i="1"/>
          </a:p>
          <a:p>
            <a:pPr>
              <a:defRPr sz="17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 i="1"/>
          </a:p>
        </p:txBody>
      </p:sp>
      <p:pic>
        <p:nvPicPr>
          <p:cNvPr id="246" name="Google Shape;159;p10" descr="Google Shape;159;p10"/>
          <p:cNvPicPr>
            <a:picLocks noChangeAspect="1"/>
          </p:cNvPicPr>
          <p:nvPr/>
        </p:nvPicPr>
        <p:blipFill>
          <a:blip r:embed="rId2"/>
          <a:srcRect r="18600"/>
          <a:stretch>
            <a:fillRect/>
          </a:stretch>
        </p:blipFill>
        <p:spPr>
          <a:xfrm>
            <a:off x="7648575" y="0"/>
            <a:ext cx="454342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157;p10"/>
          <p:cNvSpPr txBox="1"/>
          <p:nvPr/>
        </p:nvSpPr>
        <p:spPr>
          <a:xfrm>
            <a:off x="681410" y="421191"/>
            <a:ext cx="7353160" cy="7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t>Jautājumi</a:t>
            </a:r>
          </a:p>
        </p:txBody>
      </p:sp>
      <p:sp>
        <p:nvSpPr>
          <p:cNvPr id="249" name="Google Shape;158;p10"/>
          <p:cNvSpPr txBox="1"/>
          <p:nvPr/>
        </p:nvSpPr>
        <p:spPr>
          <a:xfrm>
            <a:off x="539793" y="1392902"/>
            <a:ext cx="9041988" cy="563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Kādi ir trīs lielākie ārējās vides izaicinājumi skar Jūsu organizāciju?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Kādi trīs lielākie iekšējās vides izaicinājumi skar Jūsu organizāciju?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Kādas globālo norišu iespējas, kas pozitīvi ietekmē Jūsu organizācijas attīstību Jūs ziniet?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Kas ir jūsu iekšējie resursi?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t>Kādu pievienoto vērtību sniedz tieši jūsu organizācija? </a:t>
            </a:r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>
              <a:defRPr sz="22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marL="160421" indent="-160421">
              <a:buSzPct val="100000"/>
              <a:buChar char="•"/>
              <a:defRPr sz="16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defTabSz="457200">
              <a:defRPr sz="1500" b="1">
                <a:solidFill>
                  <a:srgbClr val="212529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i="1"/>
          </a:p>
          <a:p>
            <a:pPr>
              <a:defRPr sz="17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 i="1"/>
          </a:p>
          <a:p>
            <a:pPr>
              <a:defRPr sz="17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 i="1"/>
          </a:p>
        </p:txBody>
      </p:sp>
      <p:pic>
        <p:nvPicPr>
          <p:cNvPr id="250" name="Google Shape;159;p10" descr="Google Shape;159;p10"/>
          <p:cNvPicPr>
            <a:picLocks noChangeAspect="1"/>
          </p:cNvPicPr>
          <p:nvPr/>
        </p:nvPicPr>
        <p:blipFill>
          <a:blip r:embed="rId2"/>
          <a:srcRect r="18600"/>
          <a:stretch>
            <a:fillRect/>
          </a:stretch>
        </p:blipFill>
        <p:spPr>
          <a:xfrm>
            <a:off x="7648575" y="0"/>
            <a:ext cx="454342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icture 5" descr="Picture 5"/>
          <p:cNvPicPr>
            <a:picLocks noChangeAspect="1"/>
          </p:cNvPicPr>
          <p:nvPr/>
        </p:nvPicPr>
        <p:blipFill>
          <a:blip r:embed="rId2"/>
          <a:srcRect l="15208" r="40104"/>
          <a:stretch>
            <a:fillRect/>
          </a:stretch>
        </p:blipFill>
        <p:spPr>
          <a:xfrm flipH="1">
            <a:off x="6743700" y="0"/>
            <a:ext cx="54483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TextBox 7"/>
          <p:cNvSpPr txBox="1"/>
          <p:nvPr/>
        </p:nvSpPr>
        <p:spPr>
          <a:xfrm>
            <a:off x="858837" y="2297698"/>
            <a:ext cx="4645660" cy="1924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50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lvl1pPr>
          </a:lstStyle>
          <a:p>
            <a:r>
              <a:t>NVO noturība un konkurētspēja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157;p10"/>
          <p:cNvSpPr txBox="1"/>
          <p:nvPr/>
        </p:nvSpPr>
        <p:spPr>
          <a:xfrm>
            <a:off x="681410" y="421191"/>
            <a:ext cx="7353160" cy="7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t>Pamatpieeja</a:t>
            </a:r>
          </a:p>
        </p:txBody>
      </p:sp>
      <p:sp>
        <p:nvSpPr>
          <p:cNvPr id="256" name="Google Shape;158;p10"/>
          <p:cNvSpPr txBox="1"/>
          <p:nvPr/>
        </p:nvSpPr>
        <p:spPr>
          <a:xfrm>
            <a:off x="539793" y="1392902"/>
            <a:ext cx="9041988" cy="354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>
              <a:defRPr sz="22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marL="160421" indent="-160421">
              <a:buSzPct val="100000"/>
              <a:buChar char="•"/>
              <a:defRPr sz="16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defTabSz="457200">
              <a:defRPr sz="1500" b="1">
                <a:solidFill>
                  <a:srgbClr val="212529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i="1"/>
          </a:p>
          <a:p>
            <a:pPr>
              <a:defRPr sz="17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 i="1"/>
          </a:p>
          <a:p>
            <a:pPr>
              <a:defRPr sz="17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 i="1"/>
          </a:p>
        </p:txBody>
      </p:sp>
      <p:pic>
        <p:nvPicPr>
          <p:cNvPr id="257" name="Google Shape;159;p10" descr="Google Shape;159;p10"/>
          <p:cNvPicPr>
            <a:picLocks noChangeAspect="1"/>
          </p:cNvPicPr>
          <p:nvPr/>
        </p:nvPicPr>
        <p:blipFill>
          <a:blip r:embed="rId2"/>
          <a:srcRect r="18600"/>
          <a:stretch>
            <a:fillRect/>
          </a:stretch>
        </p:blipFill>
        <p:spPr>
          <a:xfrm>
            <a:off x="7648575" y="0"/>
            <a:ext cx="454342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Ārējā vide"/>
          <p:cNvSpPr/>
          <p:nvPr/>
        </p:nvSpPr>
        <p:spPr>
          <a:xfrm>
            <a:off x="1495703" y="1482828"/>
            <a:ext cx="1943640" cy="1716429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algn="ctr">
              <a:defRPr b="1">
                <a:solidFill>
                  <a:schemeClr val="accent1">
                    <a:satOff val="-3547"/>
                    <a:lumOff val="-10352"/>
                  </a:schemeClr>
                </a:solidFill>
              </a:defRPr>
            </a:lvl1pPr>
          </a:lstStyle>
          <a:p>
            <a:r>
              <a:t>Ārējā vide</a:t>
            </a:r>
          </a:p>
        </p:txBody>
      </p:sp>
      <p:sp>
        <p:nvSpPr>
          <p:cNvPr id="259" name="Iekšējā vide"/>
          <p:cNvSpPr/>
          <p:nvPr/>
        </p:nvSpPr>
        <p:spPr>
          <a:xfrm>
            <a:off x="4725419" y="1482828"/>
            <a:ext cx="1943640" cy="1716429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algn="ctr">
              <a:defRPr b="1">
                <a:solidFill>
                  <a:schemeClr val="accent1">
                    <a:satOff val="-3547"/>
                    <a:lumOff val="-10352"/>
                  </a:schemeClr>
                </a:solidFill>
              </a:defRPr>
            </a:lvl1pPr>
          </a:lstStyle>
          <a:p>
            <a:r>
              <a:t>Iekšējā vide</a:t>
            </a:r>
          </a:p>
        </p:txBody>
      </p:sp>
      <p:sp>
        <p:nvSpPr>
          <p:cNvPr id="260" name="Stratēģiskā konkurētspēja (salīdzinošā priekšrocība)"/>
          <p:cNvSpPr/>
          <p:nvPr/>
        </p:nvSpPr>
        <p:spPr>
          <a:xfrm>
            <a:off x="2985640" y="3516674"/>
            <a:ext cx="1943640" cy="1716429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/>
          <a:p>
            <a:pPr algn="ctr"/>
            <a:r>
              <a:rPr b="1">
                <a:solidFill>
                  <a:schemeClr val="accent1">
                    <a:satOff val="-3547"/>
                    <a:lumOff val="-10352"/>
                  </a:schemeClr>
                </a:solidFill>
              </a:rPr>
              <a:t>Stratēģiskā konkurētspēja </a:t>
            </a:r>
            <a:r>
              <a:t>(salīdzinošā priekšrocība)</a:t>
            </a:r>
          </a:p>
        </p:txBody>
      </p:sp>
      <p:sp>
        <p:nvSpPr>
          <p:cNvPr id="261" name="Line"/>
          <p:cNvSpPr/>
          <p:nvPr/>
        </p:nvSpPr>
        <p:spPr>
          <a:xfrm>
            <a:off x="2475903" y="3202976"/>
            <a:ext cx="896896" cy="462031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2" name="Line"/>
          <p:cNvSpPr/>
          <p:nvPr/>
        </p:nvSpPr>
        <p:spPr>
          <a:xfrm flipH="1">
            <a:off x="4521790" y="3202904"/>
            <a:ext cx="882750" cy="462998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3" name="NVO specifiskie aspekti:…"/>
          <p:cNvSpPr/>
          <p:nvPr/>
        </p:nvSpPr>
        <p:spPr>
          <a:xfrm>
            <a:off x="5994128" y="3098811"/>
            <a:ext cx="3049325" cy="3191169"/>
          </a:xfrm>
          <a:prstGeom prst="roundRect">
            <a:avLst>
              <a:gd name="adj" fmla="val 11107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/>
          <a:p>
            <a:pPr>
              <a:defRPr b="1">
                <a:solidFill>
                  <a:schemeClr val="accent1">
                    <a:satOff val="-3547"/>
                    <a:lumOff val="-10352"/>
                  </a:schemeClr>
                </a:solidFill>
              </a:defRPr>
            </a:pPr>
            <a:r>
              <a:t>NVO specifiskie aspekti:</a:t>
            </a:r>
          </a:p>
          <a:p>
            <a:r>
              <a:t>-finanšu avotu daudzveidība, atkarība no finansētājiem;</a:t>
            </a:r>
          </a:p>
          <a:p>
            <a:r>
              <a:t>-brīvprātīgais darbs;</a:t>
            </a:r>
          </a:p>
          <a:p>
            <a:r>
              <a:t>-sabiedriskais labums/ accountability;</a:t>
            </a:r>
          </a:p>
          <a:p>
            <a:r>
              <a:t>-fluīdā daba;</a:t>
            </a:r>
          </a:p>
          <a:p>
            <a:r>
              <a:t>-vērtīborientācija;</a:t>
            </a:r>
          </a:p>
          <a:p>
            <a:r>
              <a:t>-“nepatīkamās tēmas”;</a:t>
            </a:r>
          </a:p>
          <a:p>
            <a:r>
              <a:t>-pārmaiņu vadība.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157;p10"/>
          <p:cNvSpPr txBox="1"/>
          <p:nvPr/>
        </p:nvSpPr>
        <p:spPr>
          <a:xfrm>
            <a:off x="681410" y="421191"/>
            <a:ext cx="7353160" cy="1518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000">
                <a:solidFill>
                  <a:srgbClr val="331F87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t>Globālais NVO standarts - dinamiska atbildība</a:t>
            </a:r>
          </a:p>
        </p:txBody>
      </p:sp>
      <p:sp>
        <p:nvSpPr>
          <p:cNvPr id="267" name="Google Shape;158;p10"/>
          <p:cNvSpPr txBox="1"/>
          <p:nvPr/>
        </p:nvSpPr>
        <p:spPr>
          <a:xfrm>
            <a:off x="-2820410" y="-422380"/>
            <a:ext cx="9041989" cy="354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 marL="160421" indent="-160421">
              <a:buSzPct val="100000"/>
              <a:buChar char="•"/>
              <a:defRPr sz="22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pPr>
            <a:endParaRPr/>
          </a:p>
          <a:p>
            <a:pPr>
              <a:defRPr sz="22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marL="160421" indent="-160421">
              <a:buSzPct val="100000"/>
              <a:buChar char="•"/>
              <a:defRPr sz="16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b="1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>
              <a:defRPr sz="1600" i="1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/>
          </a:p>
          <a:p>
            <a:pPr defTabSz="457200">
              <a:defRPr sz="1500" b="1">
                <a:solidFill>
                  <a:srgbClr val="212529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i="1"/>
          </a:p>
          <a:p>
            <a:pPr>
              <a:defRPr sz="17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 i="1"/>
          </a:p>
          <a:p>
            <a:pPr>
              <a:defRPr sz="1700">
                <a:solidFill>
                  <a:srgbClr val="331F87"/>
                </a:solidFill>
                <a:latin typeface="Fraunces Light"/>
                <a:ea typeface="Fraunces Light"/>
                <a:cs typeface="Fraunces Light"/>
                <a:sym typeface="Fraunces Light"/>
              </a:defRPr>
            </a:pPr>
            <a:endParaRPr i="1"/>
          </a:p>
        </p:txBody>
      </p:sp>
      <p:pic>
        <p:nvPicPr>
          <p:cNvPr id="268" name="Google Shape;159;p10" descr="Google Shape;159;p10"/>
          <p:cNvPicPr>
            <a:picLocks noChangeAspect="1"/>
          </p:cNvPicPr>
          <p:nvPr/>
        </p:nvPicPr>
        <p:blipFill>
          <a:blip r:embed="rId2"/>
          <a:srcRect r="18600"/>
          <a:stretch>
            <a:fillRect/>
          </a:stretch>
        </p:blipFill>
        <p:spPr>
          <a:xfrm>
            <a:off x="7648575" y="0"/>
            <a:ext cx="454342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GS_CommitmentClusterOverview-1024x540.png" descr="GS_CommitmentClusterOverview-1024x54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09" y="2070143"/>
            <a:ext cx="9041989" cy="4768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C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5" descr="Picture 5"/>
          <p:cNvPicPr>
            <a:picLocks noChangeAspect="1"/>
          </p:cNvPicPr>
          <p:nvPr/>
        </p:nvPicPr>
        <p:blipFill>
          <a:blip r:embed="rId2"/>
          <a:srcRect l="15208" r="40104"/>
          <a:stretch>
            <a:fillRect/>
          </a:stretch>
        </p:blipFill>
        <p:spPr>
          <a:xfrm flipH="1">
            <a:off x="6743700" y="0"/>
            <a:ext cx="54483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TextBox 7"/>
          <p:cNvSpPr txBox="1"/>
          <p:nvPr/>
        </p:nvSpPr>
        <p:spPr>
          <a:xfrm>
            <a:off x="858837" y="2297698"/>
            <a:ext cx="4645660" cy="1924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5000">
                <a:solidFill>
                  <a:srgbClr val="331F87"/>
                </a:solidFill>
                <a:latin typeface="Canela Regular"/>
                <a:ea typeface="Canela Regular"/>
                <a:cs typeface="Canela Regular"/>
                <a:sym typeface="Canela Regular"/>
              </a:defRPr>
            </a:lvl1pPr>
          </a:lstStyle>
          <a:p>
            <a:r>
              <a:t>Organizāciju ārējā vide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1887</Words>
  <Application>Microsoft Office PowerPoint</Application>
  <PresentationFormat>Widescreen</PresentationFormat>
  <Paragraphs>366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Aptos</vt:lpstr>
      <vt:lpstr>Arial</vt:lpstr>
      <vt:lpstr>Calibri</vt:lpstr>
      <vt:lpstr>Calibri Light</vt:lpstr>
      <vt:lpstr>Canela Bold</vt:lpstr>
      <vt:lpstr>Canela Regular</vt:lpstr>
      <vt:lpstr>Helvetica</vt:lpstr>
      <vt:lpstr>Helvetica Light</vt:lpstr>
      <vt:lpstr>Helvetica Neue</vt:lpstr>
      <vt:lpstr>Proxima Nova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Raksturīgais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Juta Reķele</dc:creator>
  <cp:lastModifiedBy>Kurzemes</cp:lastModifiedBy>
  <cp:revision>3</cp:revision>
  <dcterms:modified xsi:type="dcterms:W3CDTF">2024-09-02T16:10:28Z</dcterms:modified>
</cp:coreProperties>
</file>