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5"/>
  </p:notesMasterIdLst>
  <p:handoutMasterIdLst>
    <p:handoutMasterId r:id="rId56"/>
  </p:handoutMasterIdLst>
  <p:sldIdLst>
    <p:sldId id="771" r:id="rId2"/>
    <p:sldId id="518" r:id="rId3"/>
    <p:sldId id="711" r:id="rId4"/>
    <p:sldId id="712" r:id="rId5"/>
    <p:sldId id="714" r:id="rId6"/>
    <p:sldId id="713" r:id="rId7"/>
    <p:sldId id="763" r:id="rId8"/>
    <p:sldId id="764" r:id="rId9"/>
    <p:sldId id="706" r:id="rId10"/>
    <p:sldId id="707" r:id="rId11"/>
    <p:sldId id="708" r:id="rId12"/>
    <p:sldId id="710" r:id="rId13"/>
    <p:sldId id="766" r:id="rId14"/>
    <p:sldId id="765" r:id="rId15"/>
    <p:sldId id="700" r:id="rId16"/>
    <p:sldId id="701" r:id="rId17"/>
    <p:sldId id="768" r:id="rId18"/>
    <p:sldId id="725" r:id="rId19"/>
    <p:sldId id="775" r:id="rId20"/>
    <p:sldId id="735" r:id="rId21"/>
    <p:sldId id="734" r:id="rId22"/>
    <p:sldId id="737" r:id="rId23"/>
    <p:sldId id="716" r:id="rId24"/>
    <p:sldId id="722" r:id="rId25"/>
    <p:sldId id="736" r:id="rId26"/>
    <p:sldId id="776" r:id="rId27"/>
    <p:sldId id="767" r:id="rId28"/>
    <p:sldId id="730" r:id="rId29"/>
    <p:sldId id="732" r:id="rId30"/>
    <p:sldId id="769" r:id="rId31"/>
    <p:sldId id="738" r:id="rId32"/>
    <p:sldId id="739" r:id="rId33"/>
    <p:sldId id="743" r:id="rId34"/>
    <p:sldId id="744" r:id="rId35"/>
    <p:sldId id="745" r:id="rId36"/>
    <p:sldId id="746" r:id="rId37"/>
    <p:sldId id="747" r:id="rId38"/>
    <p:sldId id="748" r:id="rId39"/>
    <p:sldId id="749" r:id="rId40"/>
    <p:sldId id="750" r:id="rId41"/>
    <p:sldId id="751" r:id="rId42"/>
    <p:sldId id="752" r:id="rId43"/>
    <p:sldId id="754" r:id="rId44"/>
    <p:sldId id="755" r:id="rId45"/>
    <p:sldId id="753" r:id="rId46"/>
    <p:sldId id="741" r:id="rId47"/>
    <p:sldId id="758" r:id="rId48"/>
    <p:sldId id="760" r:id="rId49"/>
    <p:sldId id="759" r:id="rId50"/>
    <p:sldId id="761" r:id="rId51"/>
    <p:sldId id="770" r:id="rId52"/>
    <p:sldId id="720" r:id="rId53"/>
    <p:sldId id="669" r:id="rId54"/>
  </p:sldIdLst>
  <p:sldSz cx="9144000" cy="6858000" type="screen4x3"/>
  <p:notesSz cx="6669088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ese Siliņa" initials="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52FA16"/>
    <a:srgbClr val="61D6FF"/>
    <a:srgbClr val="F01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3783" autoAdjust="0"/>
  </p:normalViewPr>
  <p:slideViewPr>
    <p:cSldViewPr>
      <p:cViewPr varScale="1">
        <p:scale>
          <a:sx n="73" d="100"/>
          <a:sy n="73" d="100"/>
        </p:scale>
        <p:origin x="162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096"/>
    </p:cViewPr>
  </p:sorterViewPr>
  <p:notesViewPr>
    <p:cSldViewPr>
      <p:cViewPr varScale="1">
        <p:scale>
          <a:sx n="49" d="100"/>
          <a:sy n="49" d="100"/>
        </p:scale>
        <p:origin x="-2970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7732-45F0-8D87-AF671ABD4BA5}"/>
              </c:ext>
            </c:extLst>
          </c:dPt>
          <c:dPt>
            <c:idx val="1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3-7732-45F0-8D87-AF671ABD4BA5}"/>
              </c:ext>
            </c:extLst>
          </c:dPt>
          <c:dPt>
            <c:idx val="2"/>
            <c:bubble3D val="0"/>
            <c:spPr>
              <a:solidFill>
                <a:srgbClr val="61D6FF"/>
              </a:solidFill>
            </c:spPr>
            <c:extLst>
              <c:ext xmlns:c16="http://schemas.microsoft.com/office/drawing/2014/chart" uri="{C3380CC4-5D6E-409C-BE32-E72D297353CC}">
                <c16:uniqueId val="{00000005-7732-45F0-8D87-AF671ABD4BA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7732-45F0-8D87-AF671ABD4BA5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7732-45F0-8D87-AF671ABD4BA5}"/>
              </c:ext>
            </c:extLst>
          </c:dPt>
          <c:dLbls>
            <c:dLbl>
              <c:idx val="0"/>
              <c:layout>
                <c:manualLayout>
                  <c:x val="-0.21468733595800524"/>
                  <c:y val="-0.16283932086614178"/>
                </c:manualLayout>
              </c:layout>
              <c:spPr/>
              <c:txPr>
                <a:bodyPr/>
                <a:lstStyle/>
                <a:p>
                  <a:pPr>
                    <a:defRPr sz="4000" b="1"/>
                  </a:pPr>
                  <a:endParaRPr lang="lv-L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32-45F0-8D87-AF671ABD4BA5}"/>
                </c:ext>
              </c:extLst>
            </c:dLbl>
            <c:dLbl>
              <c:idx val="1"/>
              <c:layout>
                <c:manualLayout>
                  <c:x val="0.10125902677480282"/>
                  <c:y val="-9.9361712598425203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err="1"/>
                      <a:t>Kurzeme</a:t>
                    </a:r>
                    <a:r>
                      <a:rPr lang="en-US" dirty="0"/>
                      <a:t> 13%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732-45F0-8D87-AF671ABD4BA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800" b="1"/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732-45F0-8D87-AF671ABD4BA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2800" b="1"/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732-45F0-8D87-AF671ABD4BA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2800" b="1"/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732-45F0-8D87-AF671ABD4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Rīga un Rīgas reģ.</c:v>
                </c:pt>
                <c:pt idx="1">
                  <c:v>Kurzeme</c:v>
                </c:pt>
                <c:pt idx="2">
                  <c:v>Zemgale</c:v>
                </c:pt>
                <c:pt idx="3">
                  <c:v>Latgale</c:v>
                </c:pt>
                <c:pt idx="4">
                  <c:v>Vidzeme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0.13</c:v>
                </c:pt>
                <c:pt idx="2">
                  <c:v>0.08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32-45F0-8D87-AF671ABD4B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76388734585043"/>
          <c:y val="0.16128740157480315"/>
          <c:w val="0.35918245194978338"/>
          <c:h val="0.7168375984251969"/>
        </c:manualLayout>
      </c:layout>
      <c:overlay val="0"/>
      <c:txPr>
        <a:bodyPr/>
        <a:lstStyle/>
        <a:p>
          <a:pPr>
            <a:defRPr sz="24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17E-2"/>
          <c:y val="3.7625449024182502E-2"/>
          <c:w val="0.96604938271604934"/>
          <c:h val="0.677487131059511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Aizputes nov.</c:v>
                </c:pt>
                <c:pt idx="1">
                  <c:v>Alsungas nov.</c:v>
                </c:pt>
                <c:pt idx="2">
                  <c:v>Brocēnu nov.</c:v>
                </c:pt>
                <c:pt idx="3">
                  <c:v>Dundagas nov.</c:v>
                </c:pt>
                <c:pt idx="4">
                  <c:v>Durbes nov.</c:v>
                </c:pt>
                <c:pt idx="5">
                  <c:v>Grobiņas nov.</c:v>
                </c:pt>
                <c:pt idx="6">
                  <c:v>Kuldīgas nov.</c:v>
                </c:pt>
                <c:pt idx="7">
                  <c:v>Liepāja</c:v>
                </c:pt>
                <c:pt idx="8">
                  <c:v>Mērsraga nov.</c:v>
                </c:pt>
                <c:pt idx="9">
                  <c:v>Nīcas nov.</c:v>
                </c:pt>
                <c:pt idx="10">
                  <c:v>Pāvilostas nov.</c:v>
                </c:pt>
                <c:pt idx="11">
                  <c:v>Priekules nov.</c:v>
                </c:pt>
                <c:pt idx="12">
                  <c:v>Rojas nov.</c:v>
                </c:pt>
                <c:pt idx="13">
                  <c:v>Rucavas nov.</c:v>
                </c:pt>
                <c:pt idx="14">
                  <c:v>Saldus nov.</c:v>
                </c:pt>
                <c:pt idx="15">
                  <c:v>Skrundas nov.</c:v>
                </c:pt>
                <c:pt idx="16">
                  <c:v>Talsu nov.</c:v>
                </c:pt>
                <c:pt idx="17">
                  <c:v>Vaiņodes nov.</c:v>
                </c:pt>
                <c:pt idx="18">
                  <c:v>Ventspils</c:v>
                </c:pt>
                <c:pt idx="19">
                  <c:v>Ventspils nov.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12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B-4CFD-B142-F0B1D2063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770240"/>
        <c:axId val="109773568"/>
        <c:axId val="0"/>
      </c:bar3DChart>
      <c:catAx>
        <c:axId val="10977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9773568"/>
        <c:crosses val="autoZero"/>
        <c:auto val="1"/>
        <c:lblAlgn val="ctr"/>
        <c:lblOffset val="100"/>
        <c:noMultiLvlLbl val="0"/>
      </c:catAx>
      <c:valAx>
        <c:axId val="109773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77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Dzīvnieki</c:v>
                </c:pt>
                <c:pt idx="1">
                  <c:v>Cita</c:v>
                </c:pt>
                <c:pt idx="2">
                  <c:v>Māksla</c:v>
                </c:pt>
                <c:pt idx="3">
                  <c:v>Uzņēmējdarbība</c:v>
                </c:pt>
                <c:pt idx="4">
                  <c:v>Sports</c:v>
                </c:pt>
                <c:pt idx="5">
                  <c:v>Veselība</c:v>
                </c:pt>
                <c:pt idx="6">
                  <c:v>Vēsture</c:v>
                </c:pt>
                <c:pt idx="7">
                  <c:v>Sociālais darbs</c:v>
                </c:pt>
                <c:pt idx="8">
                  <c:v>Vide</c:v>
                </c:pt>
                <c:pt idx="9">
                  <c:v>Ģimene</c:v>
                </c:pt>
                <c:pt idx="10">
                  <c:v>Izglītība</c:v>
                </c:pt>
                <c:pt idx="11">
                  <c:v>Lietderīgs brīvais laiks</c:v>
                </c:pt>
                <c:pt idx="12">
                  <c:v>Kultūra</c:v>
                </c:pt>
                <c:pt idx="13">
                  <c:v>Sabiedrības aktivizēšana/ pilsoniskā sabiedrība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4.4999999999999998E-2</c:v>
                </c:pt>
                <c:pt idx="1">
                  <c:v>9.0999999999999998E-2</c:v>
                </c:pt>
                <c:pt idx="2">
                  <c:v>0.1</c:v>
                </c:pt>
                <c:pt idx="3">
                  <c:v>0.1</c:v>
                </c:pt>
                <c:pt idx="4">
                  <c:v>0.11799999999999999</c:v>
                </c:pt>
                <c:pt idx="5">
                  <c:v>0.127</c:v>
                </c:pt>
                <c:pt idx="6">
                  <c:v>0.16400000000000001</c:v>
                </c:pt>
                <c:pt idx="7">
                  <c:v>0.255</c:v>
                </c:pt>
                <c:pt idx="8">
                  <c:v>0.255</c:v>
                </c:pt>
                <c:pt idx="9">
                  <c:v>0.26400000000000001</c:v>
                </c:pt>
                <c:pt idx="10">
                  <c:v>0.373</c:v>
                </c:pt>
                <c:pt idx="11">
                  <c:v>0.40899999999999997</c:v>
                </c:pt>
                <c:pt idx="12">
                  <c:v>0.42699999999999999</c:v>
                </c:pt>
                <c:pt idx="13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D-40C1-91B9-41CB0672CA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967232"/>
        <c:axId val="112338432"/>
      </c:barChart>
      <c:catAx>
        <c:axId val="109967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12338432"/>
        <c:crosses val="autoZero"/>
        <c:auto val="1"/>
        <c:lblAlgn val="ctr"/>
        <c:lblOffset val="100"/>
        <c:noMultiLvlLbl val="0"/>
      </c:catAx>
      <c:valAx>
        <c:axId val="112338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996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Dzīvnieku aizsardzība/ glābšana/ aprūpe</c:v>
                </c:pt>
                <c:pt idx="1">
                  <c:v>Pansionāts, ārpusģimeņu aprūpes iestāde</c:v>
                </c:pt>
                <c:pt idx="2">
                  <c:v>Krīžu centrs</c:v>
                </c:pt>
                <c:pt idx="3">
                  <c:v>Mednieku klubs</c:v>
                </c:pt>
                <c:pt idx="4">
                  <c:v>Sieviešu klubs</c:v>
                </c:pt>
                <c:pt idx="5">
                  <c:v>Sporta klubs/komanda</c:v>
                </c:pt>
                <c:pt idx="6">
                  <c:v>Vides organizācija</c:v>
                </c:pt>
                <c:pt idx="7">
                  <c:v>Senioru apvienība/klubs</c:v>
                </c:pt>
                <c:pt idx="8">
                  <c:v>Invalīdu biedrība/apvienība</c:v>
                </c:pt>
                <c:pt idx="9">
                  <c:v>Jauniešu organizācija</c:v>
                </c:pt>
                <c:pt idx="10">
                  <c:v>Cits</c:v>
                </c:pt>
                <c:pt idx="11">
                  <c:v>Pilsoniskā sabiedrība, sabiedrības aktivizēšana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8.9999999999999993E-3</c:v>
                </c:pt>
                <c:pt idx="1">
                  <c:v>8.9999999999999993E-3</c:v>
                </c:pt>
                <c:pt idx="2">
                  <c:v>8.9999999999999993E-3</c:v>
                </c:pt>
                <c:pt idx="3">
                  <c:v>1.7999999999999999E-2</c:v>
                </c:pt>
                <c:pt idx="4">
                  <c:v>3.6999999999999998E-2</c:v>
                </c:pt>
                <c:pt idx="5">
                  <c:v>3.6999999999999998E-2</c:v>
                </c:pt>
                <c:pt idx="6">
                  <c:v>4.5999999999999999E-2</c:v>
                </c:pt>
                <c:pt idx="7">
                  <c:v>5.5E-2</c:v>
                </c:pt>
                <c:pt idx="8">
                  <c:v>7.2999999999999995E-2</c:v>
                </c:pt>
                <c:pt idx="9">
                  <c:v>0.10100000000000001</c:v>
                </c:pt>
                <c:pt idx="10">
                  <c:v>0.20200000000000001</c:v>
                </c:pt>
                <c:pt idx="11">
                  <c:v>0.54100000000000004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5-4CE3-A393-FFFCB64E0B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517504"/>
        <c:axId val="114519040"/>
      </c:barChart>
      <c:catAx>
        <c:axId val="114517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14519040"/>
        <c:crosses val="autoZero"/>
        <c:auto val="1"/>
        <c:lblAlgn val="ctr"/>
        <c:lblOffset val="100"/>
        <c:noMultiLvlLbl val="0"/>
      </c:catAx>
      <c:valAx>
        <c:axId val="1145190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451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Skaits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6769223291533002E-4"/>
                  <c:y val="5.70596925029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AB-4E8E-851D-9A2D79474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Šogad dibināta</c:v>
                </c:pt>
                <c:pt idx="1">
                  <c:v>2-3gadus</c:v>
                </c:pt>
                <c:pt idx="2">
                  <c:v>4-5gadus</c:v>
                </c:pt>
                <c:pt idx="3">
                  <c:v>6-10 gadus</c:v>
                </c:pt>
                <c:pt idx="4">
                  <c:v>vairāk nekā 10 gadus</c:v>
                </c:pt>
                <c:pt idx="5">
                  <c:v>vairāk nekā 15 gadus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15</c:v>
                </c:pt>
                <c:pt idx="3">
                  <c:v>35</c:v>
                </c:pt>
                <c:pt idx="4">
                  <c:v>18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B-4E8E-851D-9A2D79474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06016"/>
        <c:axId val="113624192"/>
      </c:barChart>
      <c:catAx>
        <c:axId val="11360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624192"/>
        <c:crosses val="autoZero"/>
        <c:auto val="1"/>
        <c:lblAlgn val="ctr"/>
        <c:lblOffset val="100"/>
        <c:noMultiLvlLbl val="0"/>
      </c:catAx>
      <c:valAx>
        <c:axId val="113624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60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katru dienu</c:v>
                </c:pt>
                <c:pt idx="1">
                  <c:v>katru nedēļu</c:v>
                </c:pt>
                <c:pt idx="2">
                  <c:v>katru mēnesi</c:v>
                </c:pt>
                <c:pt idx="3">
                  <c:v>dažas reizes gadā</c:v>
                </c:pt>
                <c:pt idx="4">
                  <c:v>pēc nepieciešamības</c:v>
                </c:pt>
                <c:pt idx="5">
                  <c:v>neesam aktīvi</c:v>
                </c:pt>
                <c:pt idx="6">
                  <c:v>citādi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0.17399999999999999</c:v>
                </c:pt>
                <c:pt idx="1">
                  <c:v>0.30299999999999999</c:v>
                </c:pt>
                <c:pt idx="2">
                  <c:v>0.21099999999999999</c:v>
                </c:pt>
                <c:pt idx="3">
                  <c:v>0.17399999999999999</c:v>
                </c:pt>
                <c:pt idx="4">
                  <c:v>0.20200000000000001</c:v>
                </c:pt>
                <c:pt idx="5">
                  <c:v>8.9999999999999993E-3</c:v>
                </c:pt>
                <c:pt idx="6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A-48F4-9765-16D9D0D39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45056"/>
        <c:axId val="113646592"/>
      </c:barChart>
      <c:catAx>
        <c:axId val="11364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646592"/>
        <c:crosses val="autoZero"/>
        <c:auto val="1"/>
        <c:lblAlgn val="ctr"/>
        <c:lblOffset val="100"/>
        <c:noMultiLvlLbl val="0"/>
      </c:catAx>
      <c:valAx>
        <c:axId val="113646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364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  <c:extLst>
              <c:ext xmlns:c16="http://schemas.microsoft.com/office/drawing/2014/chart" uri="{C3380CC4-5D6E-409C-BE32-E72D297353CC}">
                <c16:uniqueId val="{00000001-CE07-4A80-AD25-6F5BF5583E87}"/>
              </c:ext>
            </c:extLst>
          </c:dPt>
          <c:dPt>
            <c:idx val="1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3-CE07-4A80-AD25-6F5BF5583E8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E07-4A80-AD25-6F5BF5583E87}"/>
              </c:ext>
            </c:extLst>
          </c:dPt>
          <c:dLbls>
            <c:dLbl>
              <c:idx val="1"/>
              <c:layout>
                <c:manualLayout>
                  <c:x val="0.12242721395936619"/>
                  <c:y val="-0.160333648404471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7-4A80-AD25-6F5BF5583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Ir</c:v>
                </c:pt>
                <c:pt idx="1">
                  <c:v>Nav</c:v>
                </c:pt>
                <c:pt idx="2">
                  <c:v>Plāno iegūt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0.51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07-4A80-AD25-6F5BF5583E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8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  <c:extLst>
              <c:ext xmlns:c16="http://schemas.microsoft.com/office/drawing/2014/chart" uri="{C3380CC4-5D6E-409C-BE32-E72D297353CC}">
                <c16:uniqueId val="{00000001-A278-488D-A6BE-0D7AEFF395BC}"/>
              </c:ext>
            </c:extLst>
          </c:dPt>
          <c:dPt>
            <c:idx val="1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3-A278-488D-A6BE-0D7AEFF395B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A278-488D-A6BE-0D7AEFF395B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A278-488D-A6BE-0D7AEFF395BC}"/>
              </c:ext>
            </c:extLst>
          </c:dPt>
          <c:dPt>
            <c:idx val="4"/>
            <c:bubble3D val="0"/>
            <c:spPr>
              <a:solidFill>
                <a:srgbClr val="61D6FF"/>
              </a:solidFill>
            </c:spPr>
            <c:extLst>
              <c:ext xmlns:c16="http://schemas.microsoft.com/office/drawing/2014/chart" uri="{C3380CC4-5D6E-409C-BE32-E72D297353CC}">
                <c16:uniqueId val="{00000009-A278-488D-A6BE-0D7AEFF395BC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78-488D-A6BE-0D7AEFF39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Ieguvām šogad</c:v>
                </c:pt>
                <c:pt idx="1">
                  <c:v>2-3gadus</c:v>
                </c:pt>
                <c:pt idx="2">
                  <c:v>4-5gadus</c:v>
                </c:pt>
                <c:pt idx="3">
                  <c:v>6-10gadus</c:v>
                </c:pt>
                <c:pt idx="4">
                  <c:v>vairāk nekā 10 gadus</c:v>
                </c:pt>
                <c:pt idx="5">
                  <c:v>vairāk nekā 15 gadus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9.5000000000000001E-2</c:v>
                </c:pt>
                <c:pt idx="1">
                  <c:v>0.28599999999999998</c:v>
                </c:pt>
                <c:pt idx="2">
                  <c:v>0.23799999999999999</c:v>
                </c:pt>
                <c:pt idx="3">
                  <c:v>0.26200000000000001</c:v>
                </c:pt>
                <c:pt idx="4">
                  <c:v>0.11899999999999999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78-488D-A6BE-0D7AEFF395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labiedarbi.lv</c:v>
                </c:pt>
                <c:pt idx="1">
                  <c:v>Starptautiskos projektu konkursos</c:v>
                </c:pt>
                <c:pt idx="2">
                  <c:v>Ziedot.lv</c:v>
                </c:pt>
                <c:pt idx="3">
                  <c:v>Sabiedrības integrācijas fonda projektu konkursos</c:v>
                </c:pt>
                <c:pt idx="4">
                  <c:v>Citos</c:v>
                </c:pt>
                <c:pt idx="5">
                  <c:v>Borisa un Ināras Teterevu fonda projektu konkursos</c:v>
                </c:pt>
                <c:pt idx="6">
                  <c:v>Kurzemes NVO atbalsta centra projeku konkursā "Iesaisties Kurzemē!"</c:v>
                </c:pt>
                <c:pt idx="7">
                  <c:v>LEADER projektu konkursos</c:v>
                </c:pt>
                <c:pt idx="8">
                  <c:v>Pašvaldības projektu konkursos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7.0999999999999994E-2</c:v>
                </c:pt>
                <c:pt idx="1">
                  <c:v>0.14299999999999999</c:v>
                </c:pt>
                <c:pt idx="2">
                  <c:v>0.184</c:v>
                </c:pt>
                <c:pt idx="3">
                  <c:v>0.245</c:v>
                </c:pt>
                <c:pt idx="4">
                  <c:v>0.245</c:v>
                </c:pt>
                <c:pt idx="5">
                  <c:v>0.27600000000000002</c:v>
                </c:pt>
                <c:pt idx="6">
                  <c:v>0.29599999999999999</c:v>
                </c:pt>
                <c:pt idx="7">
                  <c:v>0.48</c:v>
                </c:pt>
                <c:pt idx="8">
                  <c:v>0.63300000000000001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5-4E4A-8979-C30CA7CCE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705920"/>
        <c:axId val="114707456"/>
      </c:barChart>
      <c:catAx>
        <c:axId val="114705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4707456"/>
        <c:crosses val="autoZero"/>
        <c:auto val="1"/>
        <c:lblAlgn val="ctr"/>
        <c:lblOffset val="100"/>
        <c:noMultiLvlLbl val="0"/>
      </c:catAx>
      <c:valAx>
        <c:axId val="1147074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470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Skaits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vairāk nekā 10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9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</c:v>
                </c:pt>
                <c:pt idx="1">
                  <c:v>15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8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4-4469-81AB-1EE8C98F30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718976"/>
        <c:axId val="114721920"/>
      </c:barChart>
      <c:catAx>
        <c:axId val="11471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721920"/>
        <c:crosses val="autoZero"/>
        <c:auto val="1"/>
        <c:lblAlgn val="ctr"/>
        <c:lblOffset val="100"/>
        <c:noMultiLvlLbl val="0"/>
      </c:catAx>
      <c:valAx>
        <c:axId val="1147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1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1-5E2F-4160-8F1C-8C077C36CBD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E2F-4160-8F1C-8C077C36CBD5}"/>
              </c:ext>
            </c:extLst>
          </c:dPt>
          <c:dPt>
            <c:idx val="2"/>
            <c:bubble3D val="0"/>
            <c:spPr>
              <a:solidFill>
                <a:srgbClr val="61D6FF"/>
              </a:solidFill>
            </c:spPr>
            <c:extLst>
              <c:ext xmlns:c16="http://schemas.microsoft.com/office/drawing/2014/chart" uri="{C3380CC4-5D6E-409C-BE32-E72D297353CC}">
                <c16:uniqueId val="{00000005-5E2F-4160-8F1C-8C077C36CBD5}"/>
              </c:ext>
            </c:extLst>
          </c:dPt>
          <c:dLbls>
            <c:dLbl>
              <c:idx val="0"/>
              <c:layout>
                <c:manualLayout>
                  <c:x val="-0.13895158938466026"/>
                  <c:y val="-0.248764572040154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2F-4160-8F1C-8C077C36C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Jā</c:v>
                </c:pt>
                <c:pt idx="1">
                  <c:v>Nē</c:v>
                </c:pt>
                <c:pt idx="2">
                  <c:v>Nezinu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</c:v>
                </c:pt>
                <c:pt idx="1">
                  <c:v>0.13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2F-4160-8F1C-8C077C36C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8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01CB8"/>
            </a:solidFill>
          </c:spPr>
          <c:invertIfNegative val="0"/>
          <c:dLbls>
            <c:dLbl>
              <c:idx val="3"/>
              <c:layout>
                <c:manualLayout>
                  <c:x val="6.1728395061728392E-3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F7-4DA2-8C67-62307B3D74BC}"/>
                </c:ext>
              </c:extLst>
            </c:dLbl>
            <c:dLbl>
              <c:idx val="4"/>
              <c:layout>
                <c:manualLayout>
                  <c:x val="2.00617283950617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F7-4DA2-8C67-62307B3D7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Liepāja</c:v>
                </c:pt>
                <c:pt idx="1">
                  <c:v>Saldus nov.</c:v>
                </c:pt>
                <c:pt idx="2">
                  <c:v>Kuldīgas nov.</c:v>
                </c:pt>
                <c:pt idx="3">
                  <c:v>Ventspils</c:v>
                </c:pt>
                <c:pt idx="4">
                  <c:v>Talsu nov.</c:v>
                </c:pt>
                <c:pt idx="5">
                  <c:v>Ventspils nov.</c:v>
                </c:pt>
                <c:pt idx="6">
                  <c:v>Grobiņas nov.</c:v>
                </c:pt>
                <c:pt idx="7">
                  <c:v>Aizputes nov.</c:v>
                </c:pt>
                <c:pt idx="8">
                  <c:v>Brocēnu nov.</c:v>
                </c:pt>
                <c:pt idx="9">
                  <c:v>Priekules nov.</c:v>
                </c:pt>
                <c:pt idx="10">
                  <c:v>Pāvilostas nov.</c:v>
                </c:pt>
                <c:pt idx="11">
                  <c:v>Rojas nov.</c:v>
                </c:pt>
                <c:pt idx="12">
                  <c:v>Skrundas nov.</c:v>
                </c:pt>
                <c:pt idx="13">
                  <c:v>Dundagas nov.</c:v>
                </c:pt>
                <c:pt idx="14">
                  <c:v>Nīcas nov.</c:v>
                </c:pt>
                <c:pt idx="15">
                  <c:v>Durbes nov.</c:v>
                </c:pt>
                <c:pt idx="16">
                  <c:v>Rucavas nov.</c:v>
                </c:pt>
                <c:pt idx="17">
                  <c:v>Alsungas nov.</c:v>
                </c:pt>
                <c:pt idx="18">
                  <c:v>Mērsraga nov.</c:v>
                </c:pt>
                <c:pt idx="19">
                  <c:v>Vaiņodes nov.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978</c:v>
                </c:pt>
                <c:pt idx="1">
                  <c:v>317</c:v>
                </c:pt>
                <c:pt idx="2">
                  <c:v>263</c:v>
                </c:pt>
                <c:pt idx="3">
                  <c:v>261</c:v>
                </c:pt>
                <c:pt idx="4">
                  <c:v>252</c:v>
                </c:pt>
                <c:pt idx="5">
                  <c:v>104</c:v>
                </c:pt>
                <c:pt idx="6">
                  <c:v>90</c:v>
                </c:pt>
                <c:pt idx="7">
                  <c:v>67</c:v>
                </c:pt>
                <c:pt idx="8">
                  <c:v>41</c:v>
                </c:pt>
                <c:pt idx="9">
                  <c:v>40</c:v>
                </c:pt>
                <c:pt idx="10">
                  <c:v>39</c:v>
                </c:pt>
                <c:pt idx="11">
                  <c:v>35</c:v>
                </c:pt>
                <c:pt idx="12">
                  <c:v>34</c:v>
                </c:pt>
                <c:pt idx="13">
                  <c:v>30</c:v>
                </c:pt>
                <c:pt idx="14">
                  <c:v>26</c:v>
                </c:pt>
                <c:pt idx="15">
                  <c:v>22</c:v>
                </c:pt>
                <c:pt idx="16">
                  <c:v>19</c:v>
                </c:pt>
                <c:pt idx="17">
                  <c:v>17</c:v>
                </c:pt>
                <c:pt idx="18">
                  <c:v>14</c:v>
                </c:pt>
                <c:pt idx="1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F7-4DA2-8C67-62307B3D7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5535872"/>
        <c:axId val="77595008"/>
        <c:axId val="0"/>
      </c:bar3DChart>
      <c:catAx>
        <c:axId val="75535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595008"/>
        <c:crosses val="autoZero"/>
        <c:auto val="1"/>
        <c:lblAlgn val="ctr"/>
        <c:lblOffset val="100"/>
        <c:noMultiLvlLbl val="0"/>
      </c:catAx>
      <c:valAx>
        <c:axId val="7759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553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1D6FF"/>
              </a:solidFill>
            </c:spPr>
            <c:extLst>
              <c:ext xmlns:c16="http://schemas.microsoft.com/office/drawing/2014/chart" uri="{C3380CC4-5D6E-409C-BE32-E72D297353CC}">
                <c16:uniqueId val="{00000001-6131-43D0-A24D-3CCA03EEDC4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131-43D0-A24D-3CCA03EEDC4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6131-43D0-A24D-3CCA03EEDC42}"/>
              </c:ext>
            </c:extLst>
          </c:dPt>
          <c:dPt>
            <c:idx val="3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7-6131-43D0-A24D-3CCA03EEDC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200-400 EUR</c:v>
                </c:pt>
                <c:pt idx="1">
                  <c:v>400-600 EUR</c:v>
                </c:pt>
                <c:pt idx="2">
                  <c:v>600-800 EUR</c:v>
                </c:pt>
                <c:pt idx="3">
                  <c:v>800-1000 EUR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7.0999999999999994E-2</c:v>
                </c:pt>
                <c:pt idx="1">
                  <c:v>0.19400000000000001</c:v>
                </c:pt>
                <c:pt idx="2">
                  <c:v>0.245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31-43D0-A24D-3CCA03EED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4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1D6FF"/>
              </a:solidFill>
            </c:spPr>
            <c:extLst>
              <c:ext xmlns:c16="http://schemas.microsoft.com/office/drawing/2014/chart" uri="{C3380CC4-5D6E-409C-BE32-E72D297353CC}">
                <c16:uniqueId val="{00000001-A434-4749-922B-B53B480AE8E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434-4749-922B-B53B480AE8E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A434-4749-922B-B53B480AE8E5}"/>
              </c:ext>
            </c:extLst>
          </c:dPt>
          <c:dPt>
            <c:idx val="3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7-A434-4749-922B-B53B480AE8E5}"/>
              </c:ext>
            </c:extLst>
          </c:dPt>
          <c:dLbls>
            <c:dLbl>
              <c:idx val="0"/>
              <c:layout>
                <c:manualLayout>
                  <c:x val="-0.15094075046174785"/>
                  <c:y val="6.81201035271617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34-4749-922B-B53B480AE8E5}"/>
                </c:ext>
              </c:extLst>
            </c:dLbl>
            <c:dLbl>
              <c:idx val="1"/>
              <c:layout>
                <c:manualLayout>
                  <c:x val="6.2432560513269175E-2"/>
                  <c:y val="-0.166062596195018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34-4749-922B-B53B480AE8E5}"/>
                </c:ext>
              </c:extLst>
            </c:dLbl>
            <c:dLbl>
              <c:idx val="2"/>
              <c:layout>
                <c:manualLayout>
                  <c:x val="0.13035591037231456"/>
                  <c:y val="0.177964154360995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34-4749-922B-B53B480AE8E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Atkarīgs no projektam piešķiramās summas</c:v>
                </c:pt>
                <c:pt idx="1">
                  <c:v>Nē</c:v>
                </c:pt>
                <c:pt idx="2">
                  <c:v>Jā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0.36699999999999999</c:v>
                </c:pt>
                <c:pt idx="1">
                  <c:v>0.33700000000000002</c:v>
                </c:pt>
                <c:pt idx="2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34-4749-922B-B53B480AE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6594002138622"/>
          <c:y val="0.10853250645940023"/>
          <c:w val="0.28108134052687861"/>
          <c:h val="0.78293498708119957"/>
        </c:manualLayout>
      </c:layout>
      <c:overlay val="0"/>
      <c:txPr>
        <a:bodyPr/>
        <a:lstStyle/>
        <a:p>
          <a:pPr>
            <a:defRPr sz="20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lv-LV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3E3-40D2-8F53-7E2B5643F21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3E3-40D2-8F53-7E2B5643F21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3E3-40D2-8F53-7E2B5643F217}"/>
              </c:ext>
            </c:extLst>
          </c:dPt>
          <c:dPt>
            <c:idx val="3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7-C3E3-40D2-8F53-7E2B5643F217}"/>
              </c:ext>
            </c:extLst>
          </c:dPt>
          <c:dLbls>
            <c:dLbl>
              <c:idx val="0"/>
              <c:layout>
                <c:manualLayout>
                  <c:x val="-0.11853334305434038"/>
                  <c:y val="0.124240769144769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E3-40D2-8F53-7E2B5643F217}"/>
                </c:ext>
              </c:extLst>
            </c:dLbl>
            <c:dLbl>
              <c:idx val="1"/>
              <c:layout>
                <c:manualLayout>
                  <c:x val="-0.11657978516574317"/>
                  <c:y val="-0.166062596195018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E3-40D2-8F53-7E2B5643F217}"/>
                </c:ext>
              </c:extLst>
            </c:dLbl>
            <c:dLbl>
              <c:idx val="2"/>
              <c:layout>
                <c:manualLayout>
                  <c:x val="0.11492381160688248"/>
                  <c:y val="-0.216064783575292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E3-40D2-8F53-7E2B5643F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Projektu neīstenotu</c:v>
                </c:pt>
                <c:pt idx="1">
                  <c:v>Ieguldītu privātus līdzekļus</c:v>
                </c:pt>
                <c:pt idx="2">
                  <c:v>Vāktu ziedojumus</c:v>
                </c:pt>
                <c:pt idx="3">
                  <c:v>Izmantotu biedru naudu/ organziācijas uzkrājumus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0.26800000000000002</c:v>
                </c:pt>
                <c:pt idx="1">
                  <c:v>0.19600000000000001</c:v>
                </c:pt>
                <c:pt idx="2">
                  <c:v>0.247</c:v>
                </c:pt>
                <c:pt idx="3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E3-40D2-8F53-7E2B5643F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61D6FF"/>
              </a:solidFill>
            </c:spPr>
            <c:extLst>
              <c:ext xmlns:c16="http://schemas.microsoft.com/office/drawing/2014/chart" uri="{C3380CC4-5D6E-409C-BE32-E72D297353CC}">
                <c16:uniqueId val="{00000001-96D3-456F-AA6F-4A2D8B6A86F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6D3-456F-AA6F-4A2D8B6A86F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6D3-456F-AA6F-4A2D8B6A86FE}"/>
              </c:ext>
            </c:extLst>
          </c:dPt>
          <c:dPt>
            <c:idx val="3"/>
            <c:bubble3D val="0"/>
            <c:spPr>
              <a:solidFill>
                <a:srgbClr val="52FA16"/>
              </a:solidFill>
            </c:spPr>
            <c:extLst>
              <c:ext xmlns:c16="http://schemas.microsoft.com/office/drawing/2014/chart" uri="{C3380CC4-5D6E-409C-BE32-E72D297353CC}">
                <c16:uniqueId val="{00000007-96D3-456F-AA6F-4A2D8B6A86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Ir tīri oki, bet vēl ir jāmācās un jāaug</c:v>
                </c:pt>
                <c:pt idx="1">
                  <c:v>Jūtamies droši par savām projektu rakstīšanas prasmi</c:v>
                </c:pt>
                <c:pt idx="2">
                  <c:v>Rakstam, kā mākam, bet nav īsti skaidrs, kā tas jādara</c:v>
                </c:pt>
                <c:pt idx="3">
                  <c:v>Nav nekādas pieredzes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0.23799999999999999</c:v>
                </c:pt>
                <c:pt idx="2">
                  <c:v>0.14899999999999999</c:v>
                </c:pt>
                <c:pt idx="3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D3-456F-AA6F-4A2D8B6A8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Esam sadarbības partneri</c:v>
                </c:pt>
                <c:pt idx="1">
                  <c:v>Cits</c:v>
                </c:pt>
                <c:pt idx="2">
                  <c:v>Mūsu darbībai nav nekādas saistības ar pašvaldību</c:v>
                </c:pt>
                <c:pt idx="3">
                  <c:v>Esam pašvaldības darba uzraudzītāji, kritizētāji</c:v>
                </c:pt>
                <c:pt idx="4">
                  <c:v>Esam oponenti</c:v>
                </c:pt>
                <c:pt idx="5">
                  <c:v>Esam konkurenti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0.84</c:v>
                </c:pt>
                <c:pt idx="1">
                  <c:v>0.09</c:v>
                </c:pt>
                <c:pt idx="2">
                  <c:v>0.08</c:v>
                </c:pt>
                <c:pt idx="3">
                  <c:v>0.06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7-40DA-9A85-8AC36BDA6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953088"/>
        <c:axId val="116872320"/>
      </c:barChart>
      <c:valAx>
        <c:axId val="116872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6953088"/>
        <c:crosses val="autoZero"/>
        <c:crossBetween val="between"/>
      </c:valAx>
      <c:catAx>
        <c:axId val="11695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8723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Zina</c:v>
                </c:pt>
                <c:pt idx="1">
                  <c:v>Domāju, ka nezina</c:v>
                </c:pt>
                <c:pt idx="2">
                  <c:v>Ir fragmentāras zināšanas (pamatā balstoties uz pašu NVO iniciatīvu par savu darbu runāt, to popularizējot)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0.36899999999999999</c:v>
                </c:pt>
                <c:pt idx="1">
                  <c:v>8.6999999999999994E-2</c:v>
                </c:pt>
                <c:pt idx="2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C-495A-AF98-406313A354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991872"/>
        <c:axId val="116976640"/>
      </c:barChart>
      <c:valAx>
        <c:axId val="116976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6991872"/>
        <c:crosses val="autoZero"/>
        <c:crossBetween val="between"/>
      </c:valAx>
      <c:catAx>
        <c:axId val="11699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9766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0.01</c:v>
                </c:pt>
                <c:pt idx="1">
                  <c:v>6.7000000000000004E-2</c:v>
                </c:pt>
                <c:pt idx="2">
                  <c:v>2.9000000000000001E-2</c:v>
                </c:pt>
                <c:pt idx="3">
                  <c:v>6.7000000000000004E-2</c:v>
                </c:pt>
                <c:pt idx="4">
                  <c:v>0.154</c:v>
                </c:pt>
                <c:pt idx="5">
                  <c:v>0.154</c:v>
                </c:pt>
                <c:pt idx="6">
                  <c:v>0.17299999999999999</c:v>
                </c:pt>
                <c:pt idx="7">
                  <c:v>9.6000000000000002E-2</c:v>
                </c:pt>
                <c:pt idx="8">
                  <c:v>0.13500000000000001</c:v>
                </c:pt>
                <c:pt idx="9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9-4CE9-9413-2980C30033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25120"/>
        <c:axId val="117118080"/>
      </c:barChart>
      <c:valAx>
        <c:axId val="117118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125120"/>
        <c:crosses val="autoZero"/>
        <c:crossBetween val="between"/>
      </c:valAx>
      <c:catAx>
        <c:axId val="1171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1180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3.9E-2</c:v>
                </c:pt>
                <c:pt idx="1">
                  <c:v>8.6999999999999994E-2</c:v>
                </c:pt>
                <c:pt idx="2">
                  <c:v>8.6999999999999994E-2</c:v>
                </c:pt>
                <c:pt idx="3">
                  <c:v>5.8000000000000003E-2</c:v>
                </c:pt>
                <c:pt idx="4">
                  <c:v>0.155</c:v>
                </c:pt>
                <c:pt idx="5">
                  <c:v>0.11700000000000001</c:v>
                </c:pt>
                <c:pt idx="6">
                  <c:v>0.14599999999999999</c:v>
                </c:pt>
                <c:pt idx="7">
                  <c:v>0.126</c:v>
                </c:pt>
                <c:pt idx="8">
                  <c:v>0.16500000000000001</c:v>
                </c:pt>
                <c:pt idx="9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1-412D-9A38-41839D9277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99232"/>
        <c:axId val="117192192"/>
      </c:barChart>
      <c:valAx>
        <c:axId val="1171921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7199232"/>
        <c:crosses val="autoZero"/>
        <c:crossBetween val="between"/>
      </c:valAx>
      <c:catAx>
        <c:axId val="1171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1921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4.9000000000000002E-2</c:v>
                </c:pt>
                <c:pt idx="1">
                  <c:v>2.9000000000000001E-2</c:v>
                </c:pt>
                <c:pt idx="2">
                  <c:v>5.8999999999999997E-2</c:v>
                </c:pt>
                <c:pt idx="3">
                  <c:v>2.9000000000000001E-2</c:v>
                </c:pt>
                <c:pt idx="4">
                  <c:v>0.16700000000000001</c:v>
                </c:pt>
                <c:pt idx="5">
                  <c:v>0.11799999999999999</c:v>
                </c:pt>
                <c:pt idx="6">
                  <c:v>0.16700000000000001</c:v>
                </c:pt>
                <c:pt idx="7">
                  <c:v>7.8E-2</c:v>
                </c:pt>
                <c:pt idx="8">
                  <c:v>0.14699999999999999</c:v>
                </c:pt>
                <c:pt idx="9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9-48AE-BCD8-19D2B21798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229824"/>
        <c:axId val="117218688"/>
      </c:barChart>
      <c:valAx>
        <c:axId val="117218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229824"/>
        <c:crosses val="autoZero"/>
        <c:crossBetween val="between"/>
      </c:valAx>
      <c:catAx>
        <c:axId val="11722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2186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5.9393475696844474E-3"/>
                  <c:y val="2.44938062437506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2-433B-B6BF-5C8D0022F82D}"/>
                </c:ext>
              </c:extLst>
            </c:dLbl>
            <c:dLbl>
              <c:idx val="2"/>
              <c:layout>
                <c:manualLayout>
                  <c:x val="1.4848368924211118E-3"/>
                  <c:y val="9.7982940167141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2-433B-B6BF-5C8D0022F82D}"/>
                </c:ext>
              </c:extLst>
            </c:dLbl>
            <c:dLbl>
              <c:idx val="3"/>
              <c:layout>
                <c:manualLayout>
                  <c:x val="7.4241844621055599E-3"/>
                  <c:y val="-1.4697441025071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2-433B-B6BF-5C8D0022F82D}"/>
                </c:ext>
              </c:extLst>
            </c:dLbl>
            <c:dLbl>
              <c:idx val="4"/>
              <c:layout>
                <c:manualLayout>
                  <c:x val="2.9696737848422237E-3"/>
                  <c:y val="1.71470145292498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2-433B-B6BF-5C8D0022F82D}"/>
                </c:ext>
              </c:extLst>
            </c:dLbl>
            <c:dLbl>
              <c:idx val="5"/>
              <c:layout>
                <c:manualLayout>
                  <c:x val="7.4241844621055599E-3"/>
                  <c:y val="7.3487205125356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2-433B-B6BF-5C8D0022F82D}"/>
                </c:ext>
              </c:extLst>
            </c:dLbl>
            <c:dLbl>
              <c:idx val="6"/>
              <c:layout>
                <c:manualLayout>
                  <c:x val="2.9696737848422237E-3"/>
                  <c:y val="-2.20461615376069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2-433B-B6BF-5C8D0022F82D}"/>
                </c:ext>
              </c:extLst>
            </c:dLbl>
            <c:dLbl>
              <c:idx val="16"/>
              <c:layout>
                <c:manualLayout>
                  <c:x val="1.6333205816632338E-2"/>
                  <c:y val="5.613541098970041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2-433B-B6BF-5C8D0022F82D}"/>
                </c:ext>
              </c:extLst>
            </c:dLbl>
            <c:dLbl>
              <c:idx val="19"/>
              <c:layout>
                <c:manualLayout>
                  <c:x val="4.4545106772633358E-3"/>
                  <c:y val="2.4495735041785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2-433B-B6BF-5C8D0022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Brocēnu nov.</c:v>
                </c:pt>
                <c:pt idx="1">
                  <c:v>Rojas nov.</c:v>
                </c:pt>
                <c:pt idx="2">
                  <c:v>Kuldīgas nov.</c:v>
                </c:pt>
                <c:pt idx="3">
                  <c:v>Saldus nov.</c:v>
                </c:pt>
                <c:pt idx="4">
                  <c:v>Alsungas nov.</c:v>
                </c:pt>
                <c:pt idx="5">
                  <c:v>Dundagas nov.</c:v>
                </c:pt>
                <c:pt idx="6">
                  <c:v>Mērsraga nov.</c:v>
                </c:pt>
                <c:pt idx="7">
                  <c:v>Talsu nov.</c:v>
                </c:pt>
                <c:pt idx="8">
                  <c:v>Skrundas nov.</c:v>
                </c:pt>
                <c:pt idx="9">
                  <c:v>Ventspils</c:v>
                </c:pt>
                <c:pt idx="10">
                  <c:v>Liepāja</c:v>
                </c:pt>
                <c:pt idx="11">
                  <c:v>Ventspils nov.</c:v>
                </c:pt>
                <c:pt idx="12">
                  <c:v>Aizputes nov.</c:v>
                </c:pt>
                <c:pt idx="13">
                  <c:v>Durbes nov.</c:v>
                </c:pt>
                <c:pt idx="14">
                  <c:v>Grobiņas nov.</c:v>
                </c:pt>
                <c:pt idx="15">
                  <c:v>Priekules nov.</c:v>
                </c:pt>
                <c:pt idx="16">
                  <c:v>Nīcas nov.</c:v>
                </c:pt>
                <c:pt idx="17">
                  <c:v>Rucavas nov.</c:v>
                </c:pt>
                <c:pt idx="18">
                  <c:v>Vaiņodes nov.</c:v>
                </c:pt>
                <c:pt idx="19">
                  <c:v>Pāvilostas nov.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1</c:v>
                </c:pt>
                <c:pt idx="1">
                  <c:v>0.97</c:v>
                </c:pt>
                <c:pt idx="2">
                  <c:v>0.94</c:v>
                </c:pt>
                <c:pt idx="3">
                  <c:v>0.94</c:v>
                </c:pt>
                <c:pt idx="4">
                  <c:v>0.93</c:v>
                </c:pt>
                <c:pt idx="5">
                  <c:v>0.93</c:v>
                </c:pt>
                <c:pt idx="6">
                  <c:v>0.93</c:v>
                </c:pt>
                <c:pt idx="7">
                  <c:v>0.88</c:v>
                </c:pt>
                <c:pt idx="8">
                  <c:v>0.87</c:v>
                </c:pt>
                <c:pt idx="9">
                  <c:v>0.83</c:v>
                </c:pt>
                <c:pt idx="10">
                  <c:v>0.8</c:v>
                </c:pt>
                <c:pt idx="11">
                  <c:v>0.8</c:v>
                </c:pt>
                <c:pt idx="12">
                  <c:v>0.78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0.73</c:v>
                </c:pt>
                <c:pt idx="17">
                  <c:v>0.69</c:v>
                </c:pt>
                <c:pt idx="18">
                  <c:v>0.67</c:v>
                </c:pt>
                <c:pt idx="19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22-433B-B6BF-5C8D0022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32256"/>
        <c:axId val="77633792"/>
      </c:barChart>
      <c:catAx>
        <c:axId val="7763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633792"/>
        <c:crosses val="autoZero"/>
        <c:auto val="1"/>
        <c:lblAlgn val="ctr"/>
        <c:lblOffset val="100"/>
        <c:noMultiLvlLbl val="0"/>
      </c:catAx>
      <c:valAx>
        <c:axId val="77633792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7763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kopējais NVO skaits uz 31.12.2014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Ventspils nov.</c:v>
                </c:pt>
                <c:pt idx="1">
                  <c:v>Liepāja</c:v>
                </c:pt>
                <c:pt idx="2">
                  <c:v>Aizputes nov.</c:v>
                </c:pt>
                <c:pt idx="3">
                  <c:v>Durbes nov.</c:v>
                </c:pt>
                <c:pt idx="4">
                  <c:v>Grobiņas nov.</c:v>
                </c:pt>
                <c:pt idx="5">
                  <c:v>Priekules nov.</c:v>
                </c:pt>
                <c:pt idx="6">
                  <c:v>Nīcas nov.</c:v>
                </c:pt>
                <c:pt idx="7">
                  <c:v>Rucavas nov.</c:v>
                </c:pt>
                <c:pt idx="8">
                  <c:v>Vaiņodes nov.</c:v>
                </c:pt>
                <c:pt idx="9">
                  <c:v>Pāvilostas nov.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101</c:v>
                </c:pt>
                <c:pt idx="1">
                  <c:v>921</c:v>
                </c:pt>
                <c:pt idx="2">
                  <c:v>63</c:v>
                </c:pt>
                <c:pt idx="3">
                  <c:v>20</c:v>
                </c:pt>
                <c:pt idx="4">
                  <c:v>88</c:v>
                </c:pt>
                <c:pt idx="5">
                  <c:v>36</c:v>
                </c:pt>
                <c:pt idx="6">
                  <c:v>26</c:v>
                </c:pt>
                <c:pt idx="7">
                  <c:v>16</c:v>
                </c:pt>
                <c:pt idx="8">
                  <c:v>12</c:v>
                </c:pt>
                <c:pt idx="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6-47DC-88AC-CEEB084D2A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GP2014 nodevušo skaits līdz 30.11.2015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802469135802469E-2"/>
                  <c:y val="2.8060332808803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6-47DC-88AC-CEEB084D2AD7}"/>
                </c:ext>
              </c:extLst>
            </c:dLbl>
            <c:dLbl>
              <c:idx val="1"/>
              <c:layout>
                <c:manualLayout>
                  <c:x val="7.7160493827160776E-3"/>
                  <c:y val="5.6120665617608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6-47DC-88AC-CEEB084D2A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Ventspils nov.</c:v>
                </c:pt>
                <c:pt idx="1">
                  <c:v>Liepāja</c:v>
                </c:pt>
                <c:pt idx="2">
                  <c:v>Aizputes nov.</c:v>
                </c:pt>
                <c:pt idx="3">
                  <c:v>Durbes nov.</c:v>
                </c:pt>
                <c:pt idx="4">
                  <c:v>Grobiņas nov.</c:v>
                </c:pt>
                <c:pt idx="5">
                  <c:v>Priekules nov.</c:v>
                </c:pt>
                <c:pt idx="6">
                  <c:v>Nīcas nov.</c:v>
                </c:pt>
                <c:pt idx="7">
                  <c:v>Rucavas nov.</c:v>
                </c:pt>
                <c:pt idx="8">
                  <c:v>Vaiņodes nov.</c:v>
                </c:pt>
                <c:pt idx="9">
                  <c:v>Pāvilostas nov.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81</c:v>
                </c:pt>
                <c:pt idx="1">
                  <c:v>733</c:v>
                </c:pt>
                <c:pt idx="2">
                  <c:v>49</c:v>
                </c:pt>
                <c:pt idx="3">
                  <c:v>15</c:v>
                </c:pt>
                <c:pt idx="4">
                  <c:v>66</c:v>
                </c:pt>
                <c:pt idx="5">
                  <c:v>27</c:v>
                </c:pt>
                <c:pt idx="6">
                  <c:v>19</c:v>
                </c:pt>
                <c:pt idx="7">
                  <c:v>11</c:v>
                </c:pt>
                <c:pt idx="8">
                  <c:v>8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56-47DC-88AC-CEEB084D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457088"/>
        <c:axId val="78461184"/>
      </c:barChart>
      <c:catAx>
        <c:axId val="7845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8461184"/>
        <c:crosses val="autoZero"/>
        <c:auto val="1"/>
        <c:lblAlgn val="ctr"/>
        <c:lblOffset val="100"/>
        <c:noMultiLvlLbl val="0"/>
      </c:catAx>
      <c:valAx>
        <c:axId val="7846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84570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kopējais NVO skaits uz 31.12.2014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6.1728395061728392E-3"/>
                  <c:y val="2.8060332808803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13-4B93-80A9-8C7D5BB1DB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Brocēnu nov.</c:v>
                </c:pt>
                <c:pt idx="1">
                  <c:v>Rojas nov.</c:v>
                </c:pt>
                <c:pt idx="2">
                  <c:v>Saldus nov.</c:v>
                </c:pt>
                <c:pt idx="3">
                  <c:v>Kuldīgas nov.</c:v>
                </c:pt>
                <c:pt idx="4">
                  <c:v>Alsungas nov.</c:v>
                </c:pt>
                <c:pt idx="5">
                  <c:v>Dundagas nov.</c:v>
                </c:pt>
                <c:pt idx="6">
                  <c:v>Mērsraga nov.</c:v>
                </c:pt>
                <c:pt idx="7">
                  <c:v>Talsu nov.</c:v>
                </c:pt>
                <c:pt idx="8">
                  <c:v>Skrundas nov.</c:v>
                </c:pt>
                <c:pt idx="9">
                  <c:v>Ventspils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34</c:v>
                </c:pt>
                <c:pt idx="1">
                  <c:v>32</c:v>
                </c:pt>
                <c:pt idx="2">
                  <c:v>244</c:v>
                </c:pt>
                <c:pt idx="3">
                  <c:v>251</c:v>
                </c:pt>
                <c:pt idx="4">
                  <c:v>15</c:v>
                </c:pt>
                <c:pt idx="5">
                  <c:v>28</c:v>
                </c:pt>
                <c:pt idx="6">
                  <c:v>14</c:v>
                </c:pt>
                <c:pt idx="7">
                  <c:v>234</c:v>
                </c:pt>
                <c:pt idx="8">
                  <c:v>31</c:v>
                </c:pt>
                <c:pt idx="9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3-4B93-80A9-8C7D5BB1D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GP2014 nodevušo skaits līdz 30.11.2015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dLbl>
              <c:idx val="2"/>
              <c:layout>
                <c:manualLayout>
                  <c:x val="7.716049382716049E-3"/>
                  <c:y val="8.4180998426411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13-4B93-80A9-8C7D5BB1DB72}"/>
                </c:ext>
              </c:extLst>
            </c:dLbl>
            <c:dLbl>
              <c:idx val="3"/>
              <c:layout>
                <c:manualLayout>
                  <c:x val="1.3888888888888888E-2"/>
                  <c:y val="2.8060332808803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13-4B93-80A9-8C7D5BB1DB72}"/>
                </c:ext>
              </c:extLst>
            </c:dLbl>
            <c:dLbl>
              <c:idx val="5"/>
              <c:layout>
                <c:manualLayout>
                  <c:x val="7.716049382716049E-3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13-4B93-80A9-8C7D5BB1DB72}"/>
                </c:ext>
              </c:extLst>
            </c:dLbl>
            <c:dLbl>
              <c:idx val="7"/>
              <c:layout>
                <c:manualLayout>
                  <c:x val="7.716049382716049E-3"/>
                  <c:y val="8.4180998426411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13-4B93-80A9-8C7D5BB1DB72}"/>
                </c:ext>
              </c:extLst>
            </c:dLbl>
            <c:dLbl>
              <c:idx val="9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13-4B93-80A9-8C7D5BB1DB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Brocēnu nov.</c:v>
                </c:pt>
                <c:pt idx="1">
                  <c:v>Rojas nov.</c:v>
                </c:pt>
                <c:pt idx="2">
                  <c:v>Saldus nov.</c:v>
                </c:pt>
                <c:pt idx="3">
                  <c:v>Kuldīgas nov.</c:v>
                </c:pt>
                <c:pt idx="4">
                  <c:v>Alsungas nov.</c:v>
                </c:pt>
                <c:pt idx="5">
                  <c:v>Dundagas nov.</c:v>
                </c:pt>
                <c:pt idx="6">
                  <c:v>Mērsraga nov.</c:v>
                </c:pt>
                <c:pt idx="7">
                  <c:v>Talsu nov.</c:v>
                </c:pt>
                <c:pt idx="8">
                  <c:v>Skrundas nov.</c:v>
                </c:pt>
                <c:pt idx="9">
                  <c:v>Ventspils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34</c:v>
                </c:pt>
                <c:pt idx="1">
                  <c:v>31</c:v>
                </c:pt>
                <c:pt idx="2">
                  <c:v>230</c:v>
                </c:pt>
                <c:pt idx="3">
                  <c:v>236</c:v>
                </c:pt>
                <c:pt idx="4">
                  <c:v>14</c:v>
                </c:pt>
                <c:pt idx="5">
                  <c:v>26</c:v>
                </c:pt>
                <c:pt idx="6">
                  <c:v>13</c:v>
                </c:pt>
                <c:pt idx="7">
                  <c:v>205</c:v>
                </c:pt>
                <c:pt idx="8">
                  <c:v>27</c:v>
                </c:pt>
                <c:pt idx="9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13-4B93-80A9-8C7D5BB1DB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496128"/>
        <c:axId val="78497664"/>
      </c:barChart>
      <c:catAx>
        <c:axId val="7849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8497664"/>
        <c:crosses val="autoZero"/>
        <c:auto val="1"/>
        <c:lblAlgn val="ctr"/>
        <c:lblOffset val="100"/>
        <c:noMultiLvlLbl val="0"/>
      </c:catAx>
      <c:valAx>
        <c:axId val="7849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84961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NVo blīvums</c:v>
                </c:pt>
              </c:strCache>
            </c:strRef>
          </c:tx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Saldus nov.</c:v>
                </c:pt>
                <c:pt idx="1">
                  <c:v>Alsungas nov.</c:v>
                </c:pt>
                <c:pt idx="2">
                  <c:v>Liepāja</c:v>
                </c:pt>
                <c:pt idx="3">
                  <c:v>Kuldīgas nov.</c:v>
                </c:pt>
                <c:pt idx="4">
                  <c:v>Rojas nov.</c:v>
                </c:pt>
                <c:pt idx="5">
                  <c:v>Pāvilostas nov.</c:v>
                </c:pt>
                <c:pt idx="6">
                  <c:v>Mērsraga nov.</c:v>
                </c:pt>
                <c:pt idx="7">
                  <c:v>Rucavas nov.</c:v>
                </c:pt>
                <c:pt idx="8">
                  <c:v>Grobiņas nov.</c:v>
                </c:pt>
                <c:pt idx="9">
                  <c:v>Talsu nov.</c:v>
                </c:pt>
                <c:pt idx="10">
                  <c:v>Ventspils nov.</c:v>
                </c:pt>
                <c:pt idx="11">
                  <c:v>Dundagas nov.</c:v>
                </c:pt>
                <c:pt idx="12">
                  <c:v>Brocēnu nov.</c:v>
                </c:pt>
                <c:pt idx="13">
                  <c:v>Aizputes nov.</c:v>
                </c:pt>
                <c:pt idx="14">
                  <c:v>Durbes nov.</c:v>
                </c:pt>
                <c:pt idx="15">
                  <c:v>Ventspils</c:v>
                </c:pt>
                <c:pt idx="16">
                  <c:v>Skrundas nov.</c:v>
                </c:pt>
                <c:pt idx="17">
                  <c:v>Nīcas nov.</c:v>
                </c:pt>
                <c:pt idx="18">
                  <c:v>Priekules nov.</c:v>
                </c:pt>
                <c:pt idx="19">
                  <c:v>Vaiņodes nov.</c:v>
                </c:pt>
              </c:strCache>
            </c:strRef>
          </c:cat>
          <c:val>
            <c:numRef>
              <c:f>Sheet1!$B$2:$B$21</c:f>
              <c:numCache>
                <c:formatCode>0.0</c:formatCode>
                <c:ptCount val="20"/>
                <c:pt idx="0">
                  <c:v>12.620915846722298</c:v>
                </c:pt>
                <c:pt idx="1">
                  <c:v>11.299435028248588</c:v>
                </c:pt>
                <c:pt idx="2">
                  <c:v>10.755711775043936</c:v>
                </c:pt>
                <c:pt idx="3">
                  <c:v>10.251903925014645</c:v>
                </c:pt>
                <c:pt idx="4">
                  <c:v>8.9497236114767045</c:v>
                </c:pt>
                <c:pt idx="5">
                  <c:v>8.5153646797482416</c:v>
                </c:pt>
                <c:pt idx="6">
                  <c:v>8.2174462705436149</c:v>
                </c:pt>
                <c:pt idx="7">
                  <c:v>7.7334919690660318</c:v>
                </c:pt>
                <c:pt idx="8">
                  <c:v>7.7276290738044571</c:v>
                </c:pt>
                <c:pt idx="9">
                  <c:v>7.3352124155261995</c:v>
                </c:pt>
                <c:pt idx="10">
                  <c:v>7.1813285457809695</c:v>
                </c:pt>
                <c:pt idx="11">
                  <c:v>6.9324090121317159</c:v>
                </c:pt>
                <c:pt idx="12">
                  <c:v>6.9144338807260155</c:v>
                </c:pt>
                <c:pt idx="13">
                  <c:v>6.1916019362827877</c:v>
                </c:pt>
                <c:pt idx="14">
                  <c:v>5.9565522074281709</c:v>
                </c:pt>
                <c:pt idx="15">
                  <c:v>5.9546782819650437</c:v>
                </c:pt>
                <c:pt idx="16">
                  <c:v>5.9031877213695392</c:v>
                </c:pt>
                <c:pt idx="17">
                  <c:v>5.8496636443404508</c:v>
                </c:pt>
                <c:pt idx="18">
                  <c:v>5.4005400540054005</c:v>
                </c:pt>
                <c:pt idx="19">
                  <c:v>3.6452004860267313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0-4131-B311-CBE5A5B32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97888"/>
        <c:axId val="80216448"/>
      </c:lineChart>
      <c:catAx>
        <c:axId val="80197888"/>
        <c:scaling>
          <c:orientation val="minMax"/>
        </c:scaling>
        <c:delete val="0"/>
        <c:axPos val="b"/>
        <c:title>
          <c:overlay val="0"/>
        </c:title>
        <c:numFmt formatCode="General" sourceLinked="0"/>
        <c:majorTickMark val="none"/>
        <c:minorTickMark val="none"/>
        <c:tickLblPos val="nextTo"/>
        <c:crossAx val="80216448"/>
        <c:crosses val="autoZero"/>
        <c:auto val="1"/>
        <c:lblAlgn val="ctr"/>
        <c:lblOffset val="100"/>
        <c:noMultiLvlLbl val="0"/>
      </c:catAx>
      <c:valAx>
        <c:axId val="8021644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8019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Liepāja</c:v>
                </c:pt>
                <c:pt idx="1">
                  <c:v>Saldus nov.</c:v>
                </c:pt>
                <c:pt idx="2">
                  <c:v>Ventspils</c:v>
                </c:pt>
                <c:pt idx="3">
                  <c:v>Kuldīgas nov.</c:v>
                </c:pt>
                <c:pt idx="4">
                  <c:v>Talsu nov.</c:v>
                </c:pt>
                <c:pt idx="5">
                  <c:v>Ventspils nov.</c:v>
                </c:pt>
                <c:pt idx="6">
                  <c:v>Aizputes nov.</c:v>
                </c:pt>
                <c:pt idx="7">
                  <c:v>Rojas nov.</c:v>
                </c:pt>
                <c:pt idx="8">
                  <c:v>Grobiņas nov.</c:v>
                </c:pt>
                <c:pt idx="9">
                  <c:v>Brocēnu nov.</c:v>
                </c:pt>
                <c:pt idx="10">
                  <c:v>Dundagas nov.</c:v>
                </c:pt>
                <c:pt idx="11">
                  <c:v>Nīcas nov.</c:v>
                </c:pt>
                <c:pt idx="12">
                  <c:v>Priekules nov.</c:v>
                </c:pt>
                <c:pt idx="13">
                  <c:v>Alsungas nov.</c:v>
                </c:pt>
                <c:pt idx="14">
                  <c:v>Skrundas nov.</c:v>
                </c:pt>
                <c:pt idx="15">
                  <c:v>Durbes nov.</c:v>
                </c:pt>
                <c:pt idx="16">
                  <c:v>Rucavas nov.</c:v>
                </c:pt>
                <c:pt idx="17">
                  <c:v>Mērsraga nov.</c:v>
                </c:pt>
                <c:pt idx="18">
                  <c:v>Pāvilostas nov.</c:v>
                </c:pt>
                <c:pt idx="19">
                  <c:v>Vaiņodes nov.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142</c:v>
                </c:pt>
                <c:pt idx="1">
                  <c:v>137</c:v>
                </c:pt>
                <c:pt idx="2">
                  <c:v>47</c:v>
                </c:pt>
                <c:pt idx="3">
                  <c:v>46</c:v>
                </c:pt>
                <c:pt idx="4">
                  <c:v>44</c:v>
                </c:pt>
                <c:pt idx="5">
                  <c:v>28</c:v>
                </c:pt>
                <c:pt idx="6">
                  <c:v>14</c:v>
                </c:pt>
                <c:pt idx="7">
                  <c:v>11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  <c:pt idx="14">
                  <c:v>7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5-483F-9B8A-2993F95292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9926272"/>
        <c:axId val="90042752"/>
        <c:axId val="0"/>
      </c:bar3DChart>
      <c:catAx>
        <c:axId val="89926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042752"/>
        <c:crosses val="autoZero"/>
        <c:auto val="1"/>
        <c:lblAlgn val="ctr"/>
        <c:lblOffset val="100"/>
        <c:noMultiLvlLbl val="0"/>
      </c:catAx>
      <c:valAx>
        <c:axId val="90042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9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Liepāja</c:v>
                </c:pt>
                <c:pt idx="1">
                  <c:v>Saldus nov.</c:v>
                </c:pt>
                <c:pt idx="2">
                  <c:v>Ventspils</c:v>
                </c:pt>
                <c:pt idx="3">
                  <c:v>Kuldīgas nov.</c:v>
                </c:pt>
                <c:pt idx="4">
                  <c:v>Talsu nov.</c:v>
                </c:pt>
                <c:pt idx="5">
                  <c:v>Ventspils nov.</c:v>
                </c:pt>
                <c:pt idx="6">
                  <c:v>Aizputes nov.</c:v>
                </c:pt>
                <c:pt idx="7">
                  <c:v>Rojas nov.</c:v>
                </c:pt>
                <c:pt idx="8">
                  <c:v>Grobiņas nov.</c:v>
                </c:pt>
                <c:pt idx="9">
                  <c:v>Brocēnu nov.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64</c:v>
                </c:pt>
                <c:pt idx="1">
                  <c:v>21</c:v>
                </c:pt>
                <c:pt idx="2">
                  <c:v>19</c:v>
                </c:pt>
                <c:pt idx="3">
                  <c:v>25</c:v>
                </c:pt>
                <c:pt idx="4">
                  <c:v>16</c:v>
                </c:pt>
                <c:pt idx="5">
                  <c:v>11</c:v>
                </c:pt>
                <c:pt idx="6">
                  <c:v>4</c:v>
                </c:pt>
                <c:pt idx="7">
                  <c:v>5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F-422D-9AC4-820BAE905E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Liepāja</c:v>
                </c:pt>
                <c:pt idx="1">
                  <c:v>Saldus nov.</c:v>
                </c:pt>
                <c:pt idx="2">
                  <c:v>Ventspils</c:v>
                </c:pt>
                <c:pt idx="3">
                  <c:v>Kuldīgas nov.</c:v>
                </c:pt>
                <c:pt idx="4">
                  <c:v>Talsu nov.</c:v>
                </c:pt>
                <c:pt idx="5">
                  <c:v>Ventspils nov.</c:v>
                </c:pt>
                <c:pt idx="6">
                  <c:v>Aizputes nov.</c:v>
                </c:pt>
                <c:pt idx="7">
                  <c:v>Rojas nov.</c:v>
                </c:pt>
                <c:pt idx="8">
                  <c:v>Grobiņas nov.</c:v>
                </c:pt>
                <c:pt idx="9">
                  <c:v>Brocēnu nov.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46</c:v>
                </c:pt>
                <c:pt idx="1">
                  <c:v>42</c:v>
                </c:pt>
                <c:pt idx="2">
                  <c:v>13</c:v>
                </c:pt>
                <c:pt idx="3">
                  <c:v>12</c:v>
                </c:pt>
                <c:pt idx="4">
                  <c:v>17</c:v>
                </c:pt>
                <c:pt idx="5">
                  <c:v>14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F-422D-9AC4-820BAE905E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1D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Liepāja</c:v>
                </c:pt>
                <c:pt idx="1">
                  <c:v>Saldus nov.</c:v>
                </c:pt>
                <c:pt idx="2">
                  <c:v>Ventspils</c:v>
                </c:pt>
                <c:pt idx="3">
                  <c:v>Kuldīgas nov.</c:v>
                </c:pt>
                <c:pt idx="4">
                  <c:v>Talsu nov.</c:v>
                </c:pt>
                <c:pt idx="5">
                  <c:v>Ventspils nov.</c:v>
                </c:pt>
                <c:pt idx="6">
                  <c:v>Aizputes nov.</c:v>
                </c:pt>
                <c:pt idx="7">
                  <c:v>Rojas nov.</c:v>
                </c:pt>
                <c:pt idx="8">
                  <c:v>Grobiņas nov.</c:v>
                </c:pt>
                <c:pt idx="9">
                  <c:v>Brocēnu nov.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32</c:v>
                </c:pt>
                <c:pt idx="1">
                  <c:v>74</c:v>
                </c:pt>
                <c:pt idx="2">
                  <c:v>15</c:v>
                </c:pt>
                <c:pt idx="3">
                  <c:v>9</c:v>
                </c:pt>
                <c:pt idx="4">
                  <c:v>11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2F-422D-9AC4-820BAE905E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0365312"/>
        <c:axId val="92341760"/>
        <c:axId val="0"/>
      </c:bar3DChart>
      <c:catAx>
        <c:axId val="9036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341760"/>
        <c:crosses val="autoZero"/>
        <c:auto val="1"/>
        <c:lblAlgn val="ctr"/>
        <c:lblOffset val="100"/>
        <c:noMultiLvlLbl val="0"/>
      </c:catAx>
      <c:valAx>
        <c:axId val="92341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3653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2FA1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Dundagas nov.</c:v>
                </c:pt>
                <c:pt idx="1">
                  <c:v>Nīcas nov.</c:v>
                </c:pt>
                <c:pt idx="2">
                  <c:v>Priekules nov.</c:v>
                </c:pt>
                <c:pt idx="3">
                  <c:v>Alsungas nov.</c:v>
                </c:pt>
                <c:pt idx="4">
                  <c:v>Skrundas nov.</c:v>
                </c:pt>
                <c:pt idx="5">
                  <c:v>Durbes nov.</c:v>
                </c:pt>
                <c:pt idx="6">
                  <c:v>Rucavas nov.</c:v>
                </c:pt>
                <c:pt idx="7">
                  <c:v>Mērsraga nov.</c:v>
                </c:pt>
                <c:pt idx="8">
                  <c:v>Pāvilostas nov.</c:v>
                </c:pt>
                <c:pt idx="9">
                  <c:v>Vaiņodes nov.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C-4620-B4F0-F7155B231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Dundagas nov.</c:v>
                </c:pt>
                <c:pt idx="1">
                  <c:v>Nīcas nov.</c:v>
                </c:pt>
                <c:pt idx="2">
                  <c:v>Priekules nov.</c:v>
                </c:pt>
                <c:pt idx="3">
                  <c:v>Alsungas nov.</c:v>
                </c:pt>
                <c:pt idx="4">
                  <c:v>Skrundas nov.</c:v>
                </c:pt>
                <c:pt idx="5">
                  <c:v>Durbes nov.</c:v>
                </c:pt>
                <c:pt idx="6">
                  <c:v>Rucavas nov.</c:v>
                </c:pt>
                <c:pt idx="7">
                  <c:v>Mērsraga nov.</c:v>
                </c:pt>
                <c:pt idx="8">
                  <c:v>Pāvilostas nov.</c:v>
                </c:pt>
                <c:pt idx="9">
                  <c:v>Vaiņodes nov.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C-4620-B4F0-F7155B231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1D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Dundagas nov.</c:v>
                </c:pt>
                <c:pt idx="1">
                  <c:v>Nīcas nov.</c:v>
                </c:pt>
                <c:pt idx="2">
                  <c:v>Priekules nov.</c:v>
                </c:pt>
                <c:pt idx="3">
                  <c:v>Alsungas nov.</c:v>
                </c:pt>
                <c:pt idx="4">
                  <c:v>Skrundas nov.</c:v>
                </c:pt>
                <c:pt idx="5">
                  <c:v>Durbes nov.</c:v>
                </c:pt>
                <c:pt idx="6">
                  <c:v>Rucavas nov.</c:v>
                </c:pt>
                <c:pt idx="7">
                  <c:v>Mērsraga nov.</c:v>
                </c:pt>
                <c:pt idx="8">
                  <c:v>Pāvilostas nov.</c:v>
                </c:pt>
                <c:pt idx="9">
                  <c:v>Vaiņodes nov.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6C-4620-B4F0-F7155B2311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8196992"/>
        <c:axId val="108199296"/>
        <c:axId val="0"/>
      </c:bar3DChart>
      <c:catAx>
        <c:axId val="10819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8199296"/>
        <c:crosses val="autoZero"/>
        <c:auto val="1"/>
        <c:lblAlgn val="ctr"/>
        <c:lblOffset val="100"/>
        <c:noMultiLvlLbl val="0"/>
      </c:catAx>
      <c:valAx>
        <c:axId val="108199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1969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59D8F-3F02-409A-8A55-E76E04861EB6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FFFB40D8-67E5-4424-BEB9-24EC9C2F2F69}">
      <dgm:prSet phldrT="[Text]"/>
      <dgm:spPr/>
      <dgm:t>
        <a:bodyPr/>
        <a:lstStyle/>
        <a:p>
          <a:r>
            <a:rPr lang="lv-LV" dirty="0"/>
            <a:t>Sociālā izolētība</a:t>
          </a:r>
        </a:p>
      </dgm:t>
    </dgm:pt>
    <dgm:pt modelId="{1984B075-A101-4116-80DB-C33B5B9B2A7F}" type="parTrans" cxnId="{B8876086-F57A-4119-A80D-9A459349DC8B}">
      <dgm:prSet/>
      <dgm:spPr/>
      <dgm:t>
        <a:bodyPr/>
        <a:lstStyle/>
        <a:p>
          <a:endParaRPr lang="lv-LV"/>
        </a:p>
      </dgm:t>
    </dgm:pt>
    <dgm:pt modelId="{C7A0746C-7A5A-47CE-AAFF-D22FB71D9FDD}" type="sibTrans" cxnId="{B8876086-F57A-4119-A80D-9A459349DC8B}">
      <dgm:prSet/>
      <dgm:spPr/>
      <dgm:t>
        <a:bodyPr/>
        <a:lstStyle/>
        <a:p>
          <a:endParaRPr lang="lv-LV"/>
        </a:p>
      </dgm:t>
    </dgm:pt>
    <dgm:pt modelId="{D3A124DC-8B53-4E25-9ED0-542E4C01061E}">
      <dgm:prSet phldrT="[Text]"/>
      <dgm:spPr/>
      <dgm:t>
        <a:bodyPr/>
        <a:lstStyle/>
        <a:p>
          <a:r>
            <a:rPr lang="lv-LV" dirty="0"/>
            <a:t>Nabadzība</a:t>
          </a:r>
        </a:p>
      </dgm:t>
    </dgm:pt>
    <dgm:pt modelId="{DAE2E40A-FF90-4854-91BE-42EA1304B8FA}" type="parTrans" cxnId="{2534ABFD-557C-4A23-86AB-8A29366EBAF6}">
      <dgm:prSet/>
      <dgm:spPr/>
      <dgm:t>
        <a:bodyPr/>
        <a:lstStyle/>
        <a:p>
          <a:endParaRPr lang="lv-LV"/>
        </a:p>
      </dgm:t>
    </dgm:pt>
    <dgm:pt modelId="{84AF17DB-BAC2-4ABC-BA04-E53C1819F099}" type="sibTrans" cxnId="{2534ABFD-557C-4A23-86AB-8A29366EBAF6}">
      <dgm:prSet/>
      <dgm:spPr/>
      <dgm:t>
        <a:bodyPr/>
        <a:lstStyle/>
        <a:p>
          <a:endParaRPr lang="lv-LV"/>
        </a:p>
      </dgm:t>
    </dgm:pt>
    <dgm:pt modelId="{62D4BDB0-295F-408C-8455-10F09A80B306}">
      <dgm:prSet phldrT="[Text]"/>
      <dgm:spPr/>
      <dgm:t>
        <a:bodyPr/>
        <a:lstStyle/>
        <a:p>
          <a:r>
            <a:rPr lang="lv-LV" dirty="0"/>
            <a:t>Bezdarbs</a:t>
          </a:r>
        </a:p>
      </dgm:t>
    </dgm:pt>
    <dgm:pt modelId="{5F94FAFB-EE23-4831-BE74-539D463CBDD3}" type="parTrans" cxnId="{2A179568-FA14-4C15-8390-4C1CA0A68634}">
      <dgm:prSet/>
      <dgm:spPr/>
      <dgm:t>
        <a:bodyPr/>
        <a:lstStyle/>
        <a:p>
          <a:endParaRPr lang="lv-LV"/>
        </a:p>
      </dgm:t>
    </dgm:pt>
    <dgm:pt modelId="{ACE3882A-690B-4BA9-8DB7-24C7CC1399A0}" type="sibTrans" cxnId="{2A179568-FA14-4C15-8390-4C1CA0A68634}">
      <dgm:prSet/>
      <dgm:spPr/>
      <dgm:t>
        <a:bodyPr/>
        <a:lstStyle/>
        <a:p>
          <a:endParaRPr lang="lv-LV"/>
        </a:p>
      </dgm:t>
    </dgm:pt>
    <dgm:pt modelId="{F6C6D955-CEA3-442E-B371-63E7B8248144}" type="pres">
      <dgm:prSet presAssocID="{C3E59D8F-3F02-409A-8A55-E76E04861EB6}" presName="Name0" presStyleCnt="0">
        <dgm:presLayoutVars>
          <dgm:dir/>
          <dgm:resizeHandles val="exact"/>
        </dgm:presLayoutVars>
      </dgm:prSet>
      <dgm:spPr/>
    </dgm:pt>
    <dgm:pt modelId="{03C401C9-60C1-4413-B2A4-61D0BF89048B}" type="pres">
      <dgm:prSet presAssocID="{FFFB40D8-67E5-4424-BEB9-24EC9C2F2F69}" presName="node" presStyleLbl="node1" presStyleIdx="0" presStyleCnt="3">
        <dgm:presLayoutVars>
          <dgm:bulletEnabled val="1"/>
        </dgm:presLayoutVars>
      </dgm:prSet>
      <dgm:spPr/>
    </dgm:pt>
    <dgm:pt modelId="{5EB58E90-CE66-4663-AD4D-691AF5764A18}" type="pres">
      <dgm:prSet presAssocID="{C7A0746C-7A5A-47CE-AAFF-D22FB71D9FDD}" presName="sibTrans" presStyleLbl="sibTrans2D1" presStyleIdx="0" presStyleCnt="3"/>
      <dgm:spPr/>
    </dgm:pt>
    <dgm:pt modelId="{600AD876-CA18-4E7B-9CBF-BFE7914F817B}" type="pres">
      <dgm:prSet presAssocID="{C7A0746C-7A5A-47CE-AAFF-D22FB71D9FDD}" presName="connectorText" presStyleLbl="sibTrans2D1" presStyleIdx="0" presStyleCnt="3"/>
      <dgm:spPr/>
    </dgm:pt>
    <dgm:pt modelId="{667DA46C-1600-4438-B6E0-77B30B4088B6}" type="pres">
      <dgm:prSet presAssocID="{D3A124DC-8B53-4E25-9ED0-542E4C01061E}" presName="node" presStyleLbl="node1" presStyleIdx="1" presStyleCnt="3">
        <dgm:presLayoutVars>
          <dgm:bulletEnabled val="1"/>
        </dgm:presLayoutVars>
      </dgm:prSet>
      <dgm:spPr/>
    </dgm:pt>
    <dgm:pt modelId="{7B8C8749-494E-4B8D-98CB-32B585255A08}" type="pres">
      <dgm:prSet presAssocID="{84AF17DB-BAC2-4ABC-BA04-E53C1819F099}" presName="sibTrans" presStyleLbl="sibTrans2D1" presStyleIdx="1" presStyleCnt="3"/>
      <dgm:spPr/>
    </dgm:pt>
    <dgm:pt modelId="{7CF12686-5423-4D59-B85C-23EA8A81704A}" type="pres">
      <dgm:prSet presAssocID="{84AF17DB-BAC2-4ABC-BA04-E53C1819F099}" presName="connectorText" presStyleLbl="sibTrans2D1" presStyleIdx="1" presStyleCnt="3"/>
      <dgm:spPr/>
    </dgm:pt>
    <dgm:pt modelId="{BD9A9509-33E0-4460-8DA0-72B182EDE3A7}" type="pres">
      <dgm:prSet presAssocID="{62D4BDB0-295F-408C-8455-10F09A80B306}" presName="node" presStyleLbl="node1" presStyleIdx="2" presStyleCnt="3">
        <dgm:presLayoutVars>
          <dgm:bulletEnabled val="1"/>
        </dgm:presLayoutVars>
      </dgm:prSet>
      <dgm:spPr/>
    </dgm:pt>
    <dgm:pt modelId="{88026BE7-D47A-4945-8C2F-9F8F16C49A4A}" type="pres">
      <dgm:prSet presAssocID="{ACE3882A-690B-4BA9-8DB7-24C7CC1399A0}" presName="sibTrans" presStyleLbl="sibTrans2D1" presStyleIdx="2" presStyleCnt="3"/>
      <dgm:spPr/>
    </dgm:pt>
    <dgm:pt modelId="{C85E3E89-486A-412C-B65F-A0C89BE7DD06}" type="pres">
      <dgm:prSet presAssocID="{ACE3882A-690B-4BA9-8DB7-24C7CC1399A0}" presName="connectorText" presStyleLbl="sibTrans2D1" presStyleIdx="2" presStyleCnt="3"/>
      <dgm:spPr/>
    </dgm:pt>
  </dgm:ptLst>
  <dgm:cxnLst>
    <dgm:cxn modelId="{53788A02-86FC-4DD5-AC58-148D94315317}" type="presOf" srcId="{FFFB40D8-67E5-4424-BEB9-24EC9C2F2F69}" destId="{03C401C9-60C1-4413-B2A4-61D0BF89048B}" srcOrd="0" destOrd="0" presId="urn:microsoft.com/office/officeart/2005/8/layout/cycle7"/>
    <dgm:cxn modelId="{0E37810F-C641-42BF-B2E0-EC7256E277A7}" type="presOf" srcId="{C3E59D8F-3F02-409A-8A55-E76E04861EB6}" destId="{F6C6D955-CEA3-442E-B371-63E7B8248144}" srcOrd="0" destOrd="0" presId="urn:microsoft.com/office/officeart/2005/8/layout/cycle7"/>
    <dgm:cxn modelId="{BC8A8816-DF9E-4378-96BD-845A76F2589B}" type="presOf" srcId="{84AF17DB-BAC2-4ABC-BA04-E53C1819F099}" destId="{7CF12686-5423-4D59-B85C-23EA8A81704A}" srcOrd="1" destOrd="0" presId="urn:microsoft.com/office/officeart/2005/8/layout/cycle7"/>
    <dgm:cxn modelId="{23EE9A20-B243-4CF6-9E9D-B2C1146FECB6}" type="presOf" srcId="{84AF17DB-BAC2-4ABC-BA04-E53C1819F099}" destId="{7B8C8749-494E-4B8D-98CB-32B585255A08}" srcOrd="0" destOrd="0" presId="urn:microsoft.com/office/officeart/2005/8/layout/cycle7"/>
    <dgm:cxn modelId="{2A179568-FA14-4C15-8390-4C1CA0A68634}" srcId="{C3E59D8F-3F02-409A-8A55-E76E04861EB6}" destId="{62D4BDB0-295F-408C-8455-10F09A80B306}" srcOrd="2" destOrd="0" parTransId="{5F94FAFB-EE23-4831-BE74-539D463CBDD3}" sibTransId="{ACE3882A-690B-4BA9-8DB7-24C7CC1399A0}"/>
    <dgm:cxn modelId="{BEBFEF51-0C7B-4698-A6D5-A63EF8D10219}" type="presOf" srcId="{C7A0746C-7A5A-47CE-AAFF-D22FB71D9FDD}" destId="{5EB58E90-CE66-4663-AD4D-691AF5764A18}" srcOrd="0" destOrd="0" presId="urn:microsoft.com/office/officeart/2005/8/layout/cycle7"/>
    <dgm:cxn modelId="{77041675-C755-4B69-BBA7-E06A8159CC34}" type="presOf" srcId="{D3A124DC-8B53-4E25-9ED0-542E4C01061E}" destId="{667DA46C-1600-4438-B6E0-77B30B4088B6}" srcOrd="0" destOrd="0" presId="urn:microsoft.com/office/officeart/2005/8/layout/cycle7"/>
    <dgm:cxn modelId="{B8876086-F57A-4119-A80D-9A459349DC8B}" srcId="{C3E59D8F-3F02-409A-8A55-E76E04861EB6}" destId="{FFFB40D8-67E5-4424-BEB9-24EC9C2F2F69}" srcOrd="0" destOrd="0" parTransId="{1984B075-A101-4116-80DB-C33B5B9B2A7F}" sibTransId="{C7A0746C-7A5A-47CE-AAFF-D22FB71D9FDD}"/>
    <dgm:cxn modelId="{BB632F88-A9B7-4365-ABCB-7BF65B90E8A2}" type="presOf" srcId="{ACE3882A-690B-4BA9-8DB7-24C7CC1399A0}" destId="{88026BE7-D47A-4945-8C2F-9F8F16C49A4A}" srcOrd="0" destOrd="0" presId="urn:microsoft.com/office/officeart/2005/8/layout/cycle7"/>
    <dgm:cxn modelId="{4523818E-6F21-4E26-B873-2209F46DA7FB}" type="presOf" srcId="{C7A0746C-7A5A-47CE-AAFF-D22FB71D9FDD}" destId="{600AD876-CA18-4E7B-9CBF-BFE7914F817B}" srcOrd="1" destOrd="0" presId="urn:microsoft.com/office/officeart/2005/8/layout/cycle7"/>
    <dgm:cxn modelId="{B1B62ABC-FA9B-40C3-A3B2-9BB564E4CCC6}" type="presOf" srcId="{62D4BDB0-295F-408C-8455-10F09A80B306}" destId="{BD9A9509-33E0-4460-8DA0-72B182EDE3A7}" srcOrd="0" destOrd="0" presId="urn:microsoft.com/office/officeart/2005/8/layout/cycle7"/>
    <dgm:cxn modelId="{2E2DEBF8-242D-49A2-9B81-A78F63FCFA01}" type="presOf" srcId="{ACE3882A-690B-4BA9-8DB7-24C7CC1399A0}" destId="{C85E3E89-486A-412C-B65F-A0C89BE7DD06}" srcOrd="1" destOrd="0" presId="urn:microsoft.com/office/officeart/2005/8/layout/cycle7"/>
    <dgm:cxn modelId="{2534ABFD-557C-4A23-86AB-8A29366EBAF6}" srcId="{C3E59D8F-3F02-409A-8A55-E76E04861EB6}" destId="{D3A124DC-8B53-4E25-9ED0-542E4C01061E}" srcOrd="1" destOrd="0" parTransId="{DAE2E40A-FF90-4854-91BE-42EA1304B8FA}" sibTransId="{84AF17DB-BAC2-4ABC-BA04-E53C1819F099}"/>
    <dgm:cxn modelId="{00C3675D-3ABB-4427-AD68-E32B9C9C84BD}" type="presParOf" srcId="{F6C6D955-CEA3-442E-B371-63E7B8248144}" destId="{03C401C9-60C1-4413-B2A4-61D0BF89048B}" srcOrd="0" destOrd="0" presId="urn:microsoft.com/office/officeart/2005/8/layout/cycle7"/>
    <dgm:cxn modelId="{210FD9CA-100E-46AE-8069-F2827A47095B}" type="presParOf" srcId="{F6C6D955-CEA3-442E-B371-63E7B8248144}" destId="{5EB58E90-CE66-4663-AD4D-691AF5764A18}" srcOrd="1" destOrd="0" presId="urn:microsoft.com/office/officeart/2005/8/layout/cycle7"/>
    <dgm:cxn modelId="{5215061C-9152-43FB-8309-A55CDF0B4CBA}" type="presParOf" srcId="{5EB58E90-CE66-4663-AD4D-691AF5764A18}" destId="{600AD876-CA18-4E7B-9CBF-BFE7914F817B}" srcOrd="0" destOrd="0" presId="urn:microsoft.com/office/officeart/2005/8/layout/cycle7"/>
    <dgm:cxn modelId="{3FA9E727-7642-4747-9CB5-570FDFCC5A06}" type="presParOf" srcId="{F6C6D955-CEA3-442E-B371-63E7B8248144}" destId="{667DA46C-1600-4438-B6E0-77B30B4088B6}" srcOrd="2" destOrd="0" presId="urn:microsoft.com/office/officeart/2005/8/layout/cycle7"/>
    <dgm:cxn modelId="{F32DF123-A195-46A4-A40F-E743580E2231}" type="presParOf" srcId="{F6C6D955-CEA3-442E-B371-63E7B8248144}" destId="{7B8C8749-494E-4B8D-98CB-32B585255A08}" srcOrd="3" destOrd="0" presId="urn:microsoft.com/office/officeart/2005/8/layout/cycle7"/>
    <dgm:cxn modelId="{4AF86280-A0F2-4153-952A-94DA32F6705B}" type="presParOf" srcId="{7B8C8749-494E-4B8D-98CB-32B585255A08}" destId="{7CF12686-5423-4D59-B85C-23EA8A81704A}" srcOrd="0" destOrd="0" presId="urn:microsoft.com/office/officeart/2005/8/layout/cycle7"/>
    <dgm:cxn modelId="{F6B4799F-9FF0-4B5C-971D-D300A721FC4C}" type="presParOf" srcId="{F6C6D955-CEA3-442E-B371-63E7B8248144}" destId="{BD9A9509-33E0-4460-8DA0-72B182EDE3A7}" srcOrd="4" destOrd="0" presId="urn:microsoft.com/office/officeart/2005/8/layout/cycle7"/>
    <dgm:cxn modelId="{3FD664E1-797F-4147-824B-B7E0C2C05AE3}" type="presParOf" srcId="{F6C6D955-CEA3-442E-B371-63E7B8248144}" destId="{88026BE7-D47A-4945-8C2F-9F8F16C49A4A}" srcOrd="5" destOrd="0" presId="urn:microsoft.com/office/officeart/2005/8/layout/cycle7"/>
    <dgm:cxn modelId="{D474F1CA-9EC6-4697-A517-265C1E400A91}" type="presParOf" srcId="{88026BE7-D47A-4945-8C2F-9F8F16C49A4A}" destId="{C85E3E89-486A-412C-B65F-A0C89BE7DD0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DF750-9111-474D-BCE4-EAF3545C685D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</dgm:pt>
    <dgm:pt modelId="{DFB5E932-E350-4C84-BD6F-CADD85A9AC72}">
      <dgm:prSet phldrT="[Text]" custT="1"/>
      <dgm:spPr/>
      <dgm:t>
        <a:bodyPr/>
        <a:lstStyle/>
        <a:p>
          <a:r>
            <a:rPr lang="lv-LV" sz="2000" b="1" dirty="0"/>
            <a:t>Saldus novads:  12,6 NVO uz 1000 iedzīvotājiem</a:t>
          </a:r>
        </a:p>
        <a:p>
          <a:r>
            <a:rPr lang="lv-LV" sz="2000" b="0" dirty="0"/>
            <a:t>24 087 iedzīvotāju; 304 NVO</a:t>
          </a:r>
        </a:p>
      </dgm:t>
    </dgm:pt>
    <dgm:pt modelId="{71CF2218-4DE4-4E42-B0CD-E6CFC33E4B4D}" type="parTrans" cxnId="{3B0939E1-59C9-4C52-A3CE-ACAAB070B78F}">
      <dgm:prSet/>
      <dgm:spPr/>
      <dgm:t>
        <a:bodyPr/>
        <a:lstStyle/>
        <a:p>
          <a:endParaRPr lang="lv-LV" sz="2000"/>
        </a:p>
      </dgm:t>
    </dgm:pt>
    <dgm:pt modelId="{06A63359-370A-4245-A0BC-F93E0BF46782}" type="sibTrans" cxnId="{3B0939E1-59C9-4C52-A3CE-ACAAB070B78F}">
      <dgm:prSet/>
      <dgm:spPr/>
      <dgm:t>
        <a:bodyPr/>
        <a:lstStyle/>
        <a:p>
          <a:endParaRPr lang="lv-LV" sz="2000"/>
        </a:p>
      </dgm:t>
    </dgm:pt>
    <dgm:pt modelId="{F989A002-2619-4A7E-BD10-18F35A999575}">
      <dgm:prSet phldrT="[Text]" custT="1"/>
      <dgm:spPr/>
      <dgm:t>
        <a:bodyPr/>
        <a:lstStyle/>
        <a:p>
          <a:r>
            <a:rPr lang="lv-LV" sz="2000" b="1" dirty="0"/>
            <a:t>Liepāja:  10,8 NVO uz 1000 iedzīvotājiem</a:t>
          </a:r>
        </a:p>
        <a:p>
          <a:r>
            <a:rPr lang="lv-LV" sz="2000" b="0" dirty="0"/>
            <a:t>71 125 iedzīvotāju; 765 NVO</a:t>
          </a:r>
        </a:p>
      </dgm:t>
    </dgm:pt>
    <dgm:pt modelId="{F75352A4-2E80-4248-98EE-2F8C79A0DFAA}" type="parTrans" cxnId="{FFF20912-97DD-4E80-AC73-F243E8B110D1}">
      <dgm:prSet/>
      <dgm:spPr/>
      <dgm:t>
        <a:bodyPr/>
        <a:lstStyle/>
        <a:p>
          <a:endParaRPr lang="lv-LV" sz="2000"/>
        </a:p>
      </dgm:t>
    </dgm:pt>
    <dgm:pt modelId="{95E0050C-8425-4D37-98E7-19BBB05F8B08}" type="sibTrans" cxnId="{FFF20912-97DD-4E80-AC73-F243E8B110D1}">
      <dgm:prSet/>
      <dgm:spPr/>
      <dgm:t>
        <a:bodyPr/>
        <a:lstStyle/>
        <a:p>
          <a:endParaRPr lang="lv-LV" sz="2000"/>
        </a:p>
      </dgm:t>
    </dgm:pt>
    <dgm:pt modelId="{D1164611-E1E6-4397-9CFA-7B02F3D4DD98}">
      <dgm:prSet phldrT="[Text]" custT="1"/>
      <dgm:spPr/>
      <dgm:t>
        <a:bodyPr/>
        <a:lstStyle/>
        <a:p>
          <a:r>
            <a:rPr lang="lv-LV" sz="2000" b="1" dirty="0"/>
            <a:t>Alsungas novads:  11,3 NVO uz 1000 iedzīvotājiem</a:t>
          </a:r>
        </a:p>
        <a:p>
          <a:r>
            <a:rPr lang="lv-LV" sz="2000" b="0" dirty="0"/>
            <a:t>1 416 iedzīvotāju; 16 NVO</a:t>
          </a:r>
        </a:p>
      </dgm:t>
    </dgm:pt>
    <dgm:pt modelId="{7CB37FD4-863E-4A6E-81B3-E3013702AEE6}" type="sibTrans" cxnId="{3EF2AA1D-7AFA-4FA5-94FA-FB4C15B0ED25}">
      <dgm:prSet/>
      <dgm:spPr/>
      <dgm:t>
        <a:bodyPr/>
        <a:lstStyle/>
        <a:p>
          <a:endParaRPr lang="lv-LV" sz="2000"/>
        </a:p>
      </dgm:t>
    </dgm:pt>
    <dgm:pt modelId="{1A35A703-6E0F-4089-BB76-4A2058003CE6}" type="parTrans" cxnId="{3EF2AA1D-7AFA-4FA5-94FA-FB4C15B0ED25}">
      <dgm:prSet/>
      <dgm:spPr/>
      <dgm:t>
        <a:bodyPr/>
        <a:lstStyle/>
        <a:p>
          <a:endParaRPr lang="lv-LV" sz="2000"/>
        </a:p>
      </dgm:t>
    </dgm:pt>
    <dgm:pt modelId="{3BBFCA64-5DFB-4AB3-811A-BB6E202242E5}">
      <dgm:prSet phldrT="[Text]" custT="1"/>
      <dgm:spPr/>
      <dgm:t>
        <a:bodyPr/>
        <a:lstStyle/>
        <a:p>
          <a:r>
            <a:rPr lang="lv-LV" sz="2000" b="1" dirty="0"/>
            <a:t>Kuldīgas novads:  10,3 NVO uz 1000 iedzīvotājiem</a:t>
          </a:r>
        </a:p>
        <a:p>
          <a:r>
            <a:rPr lang="lv-LV" sz="2000" b="0" dirty="0"/>
            <a:t>23 898 iedzīvotāju; 245 NVO</a:t>
          </a:r>
        </a:p>
      </dgm:t>
    </dgm:pt>
    <dgm:pt modelId="{3008087F-16EF-4A99-9F13-F1DB66EB2605}" type="parTrans" cxnId="{B86C6175-6F79-47E6-85F1-9D8693DC9D8D}">
      <dgm:prSet/>
      <dgm:spPr/>
      <dgm:t>
        <a:bodyPr/>
        <a:lstStyle/>
        <a:p>
          <a:endParaRPr lang="lv-LV"/>
        </a:p>
      </dgm:t>
    </dgm:pt>
    <dgm:pt modelId="{D9E9765D-60D0-4FE8-8E63-53603992BB67}" type="sibTrans" cxnId="{B86C6175-6F79-47E6-85F1-9D8693DC9D8D}">
      <dgm:prSet/>
      <dgm:spPr/>
      <dgm:t>
        <a:bodyPr/>
        <a:lstStyle/>
        <a:p>
          <a:endParaRPr lang="lv-LV"/>
        </a:p>
      </dgm:t>
    </dgm:pt>
    <dgm:pt modelId="{6A73E536-A472-4E79-914D-71E3CF7AD009}">
      <dgm:prSet phldrT="[Text]" custT="1"/>
      <dgm:spPr/>
      <dgm:t>
        <a:bodyPr/>
        <a:lstStyle/>
        <a:p>
          <a:r>
            <a:rPr lang="lv-LV" sz="2000" b="1" dirty="0"/>
            <a:t>Rojas novads:  8,9 NVO uz 1000 iedzīvotājiem</a:t>
          </a:r>
        </a:p>
        <a:p>
          <a:r>
            <a:rPr lang="lv-LV" sz="2000" b="0" dirty="0"/>
            <a:t>3 799 iedzīvotāju; 34 NVO</a:t>
          </a:r>
        </a:p>
      </dgm:t>
    </dgm:pt>
    <dgm:pt modelId="{88D7AD02-FEE9-4EB5-87C3-36DD7170DB1D}" type="parTrans" cxnId="{D68C92D0-3906-4929-A194-3BC398E25444}">
      <dgm:prSet/>
      <dgm:spPr/>
      <dgm:t>
        <a:bodyPr/>
        <a:lstStyle/>
        <a:p>
          <a:endParaRPr lang="lv-LV"/>
        </a:p>
      </dgm:t>
    </dgm:pt>
    <dgm:pt modelId="{28EE2B4B-3ADD-40B2-A237-08E1AB3082DD}" type="sibTrans" cxnId="{D68C92D0-3906-4929-A194-3BC398E25444}">
      <dgm:prSet/>
      <dgm:spPr/>
      <dgm:t>
        <a:bodyPr/>
        <a:lstStyle/>
        <a:p>
          <a:endParaRPr lang="lv-LV"/>
        </a:p>
      </dgm:t>
    </dgm:pt>
    <dgm:pt modelId="{042498C8-1A5E-4CDA-BFE4-76BA71B644A2}">
      <dgm:prSet phldrT="[Text]" custT="1"/>
      <dgm:spPr/>
      <dgm:t>
        <a:bodyPr/>
        <a:lstStyle/>
        <a:p>
          <a:r>
            <a:rPr lang="lv-LV" sz="2000" b="1"/>
            <a:t>Pāvilostas novads:  8,5 NVO uz 1000 iedzīvotājiem</a:t>
          </a:r>
        </a:p>
        <a:p>
          <a:r>
            <a:rPr lang="lv-LV" sz="2000" b="0"/>
            <a:t>2 701 iedzīvotāju; 23 NVO</a:t>
          </a:r>
          <a:endParaRPr lang="lv-LV" sz="2000" b="0" dirty="0"/>
        </a:p>
      </dgm:t>
    </dgm:pt>
    <dgm:pt modelId="{87449787-B946-4404-8F04-3F6A004FD218}" type="parTrans" cxnId="{B33173BC-C90F-46D5-A459-9C3857E77553}">
      <dgm:prSet/>
      <dgm:spPr/>
      <dgm:t>
        <a:bodyPr/>
        <a:lstStyle/>
        <a:p>
          <a:endParaRPr lang="lv-LV"/>
        </a:p>
      </dgm:t>
    </dgm:pt>
    <dgm:pt modelId="{B83AC1DB-8320-4D88-BC2B-DC98B1452D38}" type="sibTrans" cxnId="{B33173BC-C90F-46D5-A459-9C3857E77553}">
      <dgm:prSet/>
      <dgm:spPr/>
      <dgm:t>
        <a:bodyPr/>
        <a:lstStyle/>
        <a:p>
          <a:endParaRPr lang="lv-LV"/>
        </a:p>
      </dgm:t>
    </dgm:pt>
    <dgm:pt modelId="{EE2B5513-71F2-4965-A124-FB12C333EF84}" type="pres">
      <dgm:prSet presAssocID="{CB8DF750-9111-474D-BCE4-EAF3545C685D}" presName="linear" presStyleCnt="0">
        <dgm:presLayoutVars>
          <dgm:dir/>
          <dgm:resizeHandles val="exact"/>
        </dgm:presLayoutVars>
      </dgm:prSet>
      <dgm:spPr/>
    </dgm:pt>
    <dgm:pt modelId="{0C287C5D-66A0-4F70-99EF-DA2B0D069612}" type="pres">
      <dgm:prSet presAssocID="{DFB5E932-E350-4C84-BD6F-CADD85A9AC72}" presName="comp" presStyleCnt="0"/>
      <dgm:spPr/>
    </dgm:pt>
    <dgm:pt modelId="{193B4D23-E1B4-494F-B817-948EB70BE3F3}" type="pres">
      <dgm:prSet presAssocID="{DFB5E932-E350-4C84-BD6F-CADD85A9AC72}" presName="box" presStyleLbl="node1" presStyleIdx="0" presStyleCnt="6"/>
      <dgm:spPr/>
    </dgm:pt>
    <dgm:pt modelId="{0272AFDD-5297-4722-A489-7F60D93C65B7}" type="pres">
      <dgm:prSet presAssocID="{DFB5E932-E350-4C84-BD6F-CADD85A9AC72}" presName="img" presStyleLbl="fgImgPlace1" presStyleIdx="0" presStyleCnt="6" custScaleX="431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791780FD-D1B8-470C-8FE1-9B68E6487007}" type="pres">
      <dgm:prSet presAssocID="{DFB5E932-E350-4C84-BD6F-CADD85A9AC72}" presName="text" presStyleLbl="node1" presStyleIdx="0" presStyleCnt="6">
        <dgm:presLayoutVars>
          <dgm:bulletEnabled val="1"/>
        </dgm:presLayoutVars>
      </dgm:prSet>
      <dgm:spPr/>
    </dgm:pt>
    <dgm:pt modelId="{92AFF53B-12BB-496D-B535-58675C640755}" type="pres">
      <dgm:prSet presAssocID="{06A63359-370A-4245-A0BC-F93E0BF46782}" presName="spacer" presStyleCnt="0"/>
      <dgm:spPr/>
    </dgm:pt>
    <dgm:pt modelId="{805BC56A-8A38-44A2-AAC0-00691161B3E0}" type="pres">
      <dgm:prSet presAssocID="{D1164611-E1E6-4397-9CFA-7B02F3D4DD98}" presName="comp" presStyleCnt="0"/>
      <dgm:spPr/>
    </dgm:pt>
    <dgm:pt modelId="{386B3B74-B245-4E18-B10F-FE0CC48604B0}" type="pres">
      <dgm:prSet presAssocID="{D1164611-E1E6-4397-9CFA-7B02F3D4DD98}" presName="box" presStyleLbl="node1" presStyleIdx="1" presStyleCnt="6"/>
      <dgm:spPr/>
    </dgm:pt>
    <dgm:pt modelId="{CA96783E-6136-4A19-8AFA-CF8260E24817}" type="pres">
      <dgm:prSet presAssocID="{D1164611-E1E6-4397-9CFA-7B02F3D4DD98}" presName="img" presStyleLbl="fgImgPlace1" presStyleIdx="1" presStyleCnt="6" custScaleX="4319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7E6A7FA-0405-4B0B-AFB6-CD462CF42A67}" type="pres">
      <dgm:prSet presAssocID="{D1164611-E1E6-4397-9CFA-7B02F3D4DD98}" presName="text" presStyleLbl="node1" presStyleIdx="1" presStyleCnt="6">
        <dgm:presLayoutVars>
          <dgm:bulletEnabled val="1"/>
        </dgm:presLayoutVars>
      </dgm:prSet>
      <dgm:spPr/>
    </dgm:pt>
    <dgm:pt modelId="{9DC0BB8D-D1DB-47FB-B42D-5D418E516FE9}" type="pres">
      <dgm:prSet presAssocID="{7CB37FD4-863E-4A6E-81B3-E3013702AEE6}" presName="spacer" presStyleCnt="0"/>
      <dgm:spPr/>
    </dgm:pt>
    <dgm:pt modelId="{D20BB1EA-6D05-4508-A68D-359FEA79E271}" type="pres">
      <dgm:prSet presAssocID="{F989A002-2619-4A7E-BD10-18F35A999575}" presName="comp" presStyleCnt="0"/>
      <dgm:spPr/>
    </dgm:pt>
    <dgm:pt modelId="{0DC9F8CF-97A1-4139-88B6-93D6AF2B97E5}" type="pres">
      <dgm:prSet presAssocID="{F989A002-2619-4A7E-BD10-18F35A999575}" presName="box" presStyleLbl="node1" presStyleIdx="2" presStyleCnt="6"/>
      <dgm:spPr/>
    </dgm:pt>
    <dgm:pt modelId="{C4496E14-E379-4AF0-8895-9BB0B80676B3}" type="pres">
      <dgm:prSet presAssocID="{F989A002-2619-4A7E-BD10-18F35A999575}" presName="img" presStyleLbl="fgImgPlace1" presStyleIdx="2" presStyleCnt="6" custScaleX="3492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3EC19185-272E-4241-A0F8-DB2C046AAAA8}" type="pres">
      <dgm:prSet presAssocID="{F989A002-2619-4A7E-BD10-18F35A999575}" presName="text" presStyleLbl="node1" presStyleIdx="2" presStyleCnt="6">
        <dgm:presLayoutVars>
          <dgm:bulletEnabled val="1"/>
        </dgm:presLayoutVars>
      </dgm:prSet>
      <dgm:spPr/>
    </dgm:pt>
    <dgm:pt modelId="{B6A0A837-D7AD-40E1-8A04-597184A8DA5C}" type="pres">
      <dgm:prSet presAssocID="{95E0050C-8425-4D37-98E7-19BBB05F8B08}" presName="spacer" presStyleCnt="0"/>
      <dgm:spPr/>
    </dgm:pt>
    <dgm:pt modelId="{6F54BC1C-AD8B-4081-ADB4-12ED2789CC2C}" type="pres">
      <dgm:prSet presAssocID="{3BBFCA64-5DFB-4AB3-811A-BB6E202242E5}" presName="comp" presStyleCnt="0"/>
      <dgm:spPr/>
    </dgm:pt>
    <dgm:pt modelId="{A6F08CB1-6680-416A-9AF5-D49607377A24}" type="pres">
      <dgm:prSet presAssocID="{3BBFCA64-5DFB-4AB3-811A-BB6E202242E5}" presName="box" presStyleLbl="node1" presStyleIdx="3" presStyleCnt="6"/>
      <dgm:spPr/>
    </dgm:pt>
    <dgm:pt modelId="{08055616-3B8A-4DBD-9D9E-60448CDBC37E}" type="pres">
      <dgm:prSet presAssocID="{3BBFCA64-5DFB-4AB3-811A-BB6E202242E5}" presName="img" presStyleLbl="fgImgPlace1" presStyleIdx="3" presStyleCnt="6" custScaleX="3492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512C6A4-87AD-445A-91ED-7A62A0371B62}" type="pres">
      <dgm:prSet presAssocID="{3BBFCA64-5DFB-4AB3-811A-BB6E202242E5}" presName="text" presStyleLbl="node1" presStyleIdx="3" presStyleCnt="6">
        <dgm:presLayoutVars>
          <dgm:bulletEnabled val="1"/>
        </dgm:presLayoutVars>
      </dgm:prSet>
      <dgm:spPr/>
    </dgm:pt>
    <dgm:pt modelId="{81E8C5BE-C605-4F18-992D-175CB03BBCC7}" type="pres">
      <dgm:prSet presAssocID="{D9E9765D-60D0-4FE8-8E63-53603992BB67}" presName="spacer" presStyleCnt="0"/>
      <dgm:spPr/>
    </dgm:pt>
    <dgm:pt modelId="{BD49C01B-BCC6-40FB-80F6-AB0068BD75BE}" type="pres">
      <dgm:prSet presAssocID="{6A73E536-A472-4E79-914D-71E3CF7AD009}" presName="comp" presStyleCnt="0"/>
      <dgm:spPr/>
    </dgm:pt>
    <dgm:pt modelId="{35AD0F75-0197-47F1-A8BE-10A5704A8FB1}" type="pres">
      <dgm:prSet presAssocID="{6A73E536-A472-4E79-914D-71E3CF7AD009}" presName="box" presStyleLbl="node1" presStyleIdx="4" presStyleCnt="6"/>
      <dgm:spPr/>
    </dgm:pt>
    <dgm:pt modelId="{950102C3-898E-4275-BEEE-CE643FD91E36}" type="pres">
      <dgm:prSet presAssocID="{6A73E536-A472-4E79-914D-71E3CF7AD009}" presName="img" presStyleLbl="fgImgPlace1" presStyleIdx="4" presStyleCnt="6" custScaleX="4319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</dgm:spPr>
    </dgm:pt>
    <dgm:pt modelId="{3E7146A9-6FB5-4954-B20F-BA135A604770}" type="pres">
      <dgm:prSet presAssocID="{6A73E536-A472-4E79-914D-71E3CF7AD009}" presName="text" presStyleLbl="node1" presStyleIdx="4" presStyleCnt="6">
        <dgm:presLayoutVars>
          <dgm:bulletEnabled val="1"/>
        </dgm:presLayoutVars>
      </dgm:prSet>
      <dgm:spPr/>
    </dgm:pt>
    <dgm:pt modelId="{A9C69F0D-2EC9-4339-A081-50DB889652BD}" type="pres">
      <dgm:prSet presAssocID="{28EE2B4B-3ADD-40B2-A237-08E1AB3082DD}" presName="spacer" presStyleCnt="0"/>
      <dgm:spPr/>
    </dgm:pt>
    <dgm:pt modelId="{0394CF1E-BBD9-4316-A107-344E8559F2E7}" type="pres">
      <dgm:prSet presAssocID="{042498C8-1A5E-4CDA-BFE4-76BA71B644A2}" presName="comp" presStyleCnt="0"/>
      <dgm:spPr/>
    </dgm:pt>
    <dgm:pt modelId="{7D375EEB-D81D-4E7A-A179-DA20070851FB}" type="pres">
      <dgm:prSet presAssocID="{042498C8-1A5E-4CDA-BFE4-76BA71B644A2}" presName="box" presStyleLbl="node1" presStyleIdx="5" presStyleCnt="6"/>
      <dgm:spPr/>
    </dgm:pt>
    <dgm:pt modelId="{9C3C55EB-348A-4A6F-B1B0-98AD71F4B727}" type="pres">
      <dgm:prSet presAssocID="{042498C8-1A5E-4CDA-BFE4-76BA71B644A2}" presName="img" presStyleLbl="fgImgPlace1" presStyleIdx="5" presStyleCnt="6" custScaleX="4319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2000" b="-102000"/>
          </a:stretch>
        </a:blipFill>
      </dgm:spPr>
    </dgm:pt>
    <dgm:pt modelId="{A2083B42-3CB8-487A-BF5C-7945710B239F}" type="pres">
      <dgm:prSet presAssocID="{042498C8-1A5E-4CDA-BFE4-76BA71B644A2}" presName="text" presStyleLbl="node1" presStyleIdx="5" presStyleCnt="6">
        <dgm:presLayoutVars>
          <dgm:bulletEnabled val="1"/>
        </dgm:presLayoutVars>
      </dgm:prSet>
      <dgm:spPr/>
    </dgm:pt>
  </dgm:ptLst>
  <dgm:cxnLst>
    <dgm:cxn modelId="{23006D02-8A86-445E-8070-579018D8519C}" type="presOf" srcId="{042498C8-1A5E-4CDA-BFE4-76BA71B644A2}" destId="{7D375EEB-D81D-4E7A-A179-DA20070851FB}" srcOrd="0" destOrd="0" presId="urn:microsoft.com/office/officeart/2005/8/layout/vList4"/>
    <dgm:cxn modelId="{A60E2D0C-258B-4582-AE88-3B04195258A8}" type="presOf" srcId="{042498C8-1A5E-4CDA-BFE4-76BA71B644A2}" destId="{A2083B42-3CB8-487A-BF5C-7945710B239F}" srcOrd="1" destOrd="0" presId="urn:microsoft.com/office/officeart/2005/8/layout/vList4"/>
    <dgm:cxn modelId="{4AF7AA0F-AC76-43EA-8492-81663A6AFAAE}" type="presOf" srcId="{DFB5E932-E350-4C84-BD6F-CADD85A9AC72}" destId="{791780FD-D1B8-470C-8FE1-9B68E6487007}" srcOrd="1" destOrd="0" presId="urn:microsoft.com/office/officeart/2005/8/layout/vList4"/>
    <dgm:cxn modelId="{FFF20912-97DD-4E80-AC73-F243E8B110D1}" srcId="{CB8DF750-9111-474D-BCE4-EAF3545C685D}" destId="{F989A002-2619-4A7E-BD10-18F35A999575}" srcOrd="2" destOrd="0" parTransId="{F75352A4-2E80-4248-98EE-2F8C79A0DFAA}" sibTransId="{95E0050C-8425-4D37-98E7-19BBB05F8B08}"/>
    <dgm:cxn modelId="{3EF2AA1D-7AFA-4FA5-94FA-FB4C15B0ED25}" srcId="{CB8DF750-9111-474D-BCE4-EAF3545C685D}" destId="{D1164611-E1E6-4397-9CFA-7B02F3D4DD98}" srcOrd="1" destOrd="0" parTransId="{1A35A703-6E0F-4089-BB76-4A2058003CE6}" sibTransId="{7CB37FD4-863E-4A6E-81B3-E3013702AEE6}"/>
    <dgm:cxn modelId="{4E2C1725-9EAA-4FDF-A08D-659E2647E45D}" type="presOf" srcId="{F989A002-2619-4A7E-BD10-18F35A999575}" destId="{3EC19185-272E-4241-A0F8-DB2C046AAAA8}" srcOrd="1" destOrd="0" presId="urn:microsoft.com/office/officeart/2005/8/layout/vList4"/>
    <dgm:cxn modelId="{EE0E0332-5577-4ACE-BE03-BCEFC23506DE}" type="presOf" srcId="{D1164611-E1E6-4397-9CFA-7B02F3D4DD98}" destId="{386B3B74-B245-4E18-B10F-FE0CC48604B0}" srcOrd="0" destOrd="0" presId="urn:microsoft.com/office/officeart/2005/8/layout/vList4"/>
    <dgm:cxn modelId="{F0A93D41-5FB9-443A-8C19-6D345795D390}" type="presOf" srcId="{3BBFCA64-5DFB-4AB3-811A-BB6E202242E5}" destId="{5512C6A4-87AD-445A-91ED-7A62A0371B62}" srcOrd="1" destOrd="0" presId="urn:microsoft.com/office/officeart/2005/8/layout/vList4"/>
    <dgm:cxn modelId="{9F43B743-F650-48B5-9509-70B378394BBA}" type="presOf" srcId="{6A73E536-A472-4E79-914D-71E3CF7AD009}" destId="{3E7146A9-6FB5-4954-B20F-BA135A604770}" srcOrd="1" destOrd="0" presId="urn:microsoft.com/office/officeart/2005/8/layout/vList4"/>
    <dgm:cxn modelId="{B86C6175-6F79-47E6-85F1-9D8693DC9D8D}" srcId="{CB8DF750-9111-474D-BCE4-EAF3545C685D}" destId="{3BBFCA64-5DFB-4AB3-811A-BB6E202242E5}" srcOrd="3" destOrd="0" parTransId="{3008087F-16EF-4A99-9F13-F1DB66EB2605}" sibTransId="{D9E9765D-60D0-4FE8-8E63-53603992BB67}"/>
    <dgm:cxn modelId="{4385AE90-B87E-42E5-B38D-BF899C429EDA}" type="presOf" srcId="{DFB5E932-E350-4C84-BD6F-CADD85A9AC72}" destId="{193B4D23-E1B4-494F-B817-948EB70BE3F3}" srcOrd="0" destOrd="0" presId="urn:microsoft.com/office/officeart/2005/8/layout/vList4"/>
    <dgm:cxn modelId="{B6CE1E9B-857F-4C84-A753-60F909DA3551}" type="presOf" srcId="{CB8DF750-9111-474D-BCE4-EAF3545C685D}" destId="{EE2B5513-71F2-4965-A124-FB12C333EF84}" srcOrd="0" destOrd="0" presId="urn:microsoft.com/office/officeart/2005/8/layout/vList4"/>
    <dgm:cxn modelId="{7CE727B9-65AA-4F85-BCA6-1B3D15F3706F}" type="presOf" srcId="{F989A002-2619-4A7E-BD10-18F35A999575}" destId="{0DC9F8CF-97A1-4139-88B6-93D6AF2B97E5}" srcOrd="0" destOrd="0" presId="urn:microsoft.com/office/officeart/2005/8/layout/vList4"/>
    <dgm:cxn modelId="{B33173BC-C90F-46D5-A459-9C3857E77553}" srcId="{CB8DF750-9111-474D-BCE4-EAF3545C685D}" destId="{042498C8-1A5E-4CDA-BFE4-76BA71B644A2}" srcOrd="5" destOrd="0" parTransId="{87449787-B946-4404-8F04-3F6A004FD218}" sibTransId="{B83AC1DB-8320-4D88-BC2B-DC98B1452D38}"/>
    <dgm:cxn modelId="{D68C92D0-3906-4929-A194-3BC398E25444}" srcId="{CB8DF750-9111-474D-BCE4-EAF3545C685D}" destId="{6A73E536-A472-4E79-914D-71E3CF7AD009}" srcOrd="4" destOrd="0" parTransId="{88D7AD02-FEE9-4EB5-87C3-36DD7170DB1D}" sibTransId="{28EE2B4B-3ADD-40B2-A237-08E1AB3082DD}"/>
    <dgm:cxn modelId="{058D4DDF-8ED5-43F9-B415-8159771C8645}" type="presOf" srcId="{6A73E536-A472-4E79-914D-71E3CF7AD009}" destId="{35AD0F75-0197-47F1-A8BE-10A5704A8FB1}" srcOrd="0" destOrd="0" presId="urn:microsoft.com/office/officeart/2005/8/layout/vList4"/>
    <dgm:cxn modelId="{3B0939E1-59C9-4C52-A3CE-ACAAB070B78F}" srcId="{CB8DF750-9111-474D-BCE4-EAF3545C685D}" destId="{DFB5E932-E350-4C84-BD6F-CADD85A9AC72}" srcOrd="0" destOrd="0" parTransId="{71CF2218-4DE4-4E42-B0CD-E6CFC33E4B4D}" sibTransId="{06A63359-370A-4245-A0BC-F93E0BF46782}"/>
    <dgm:cxn modelId="{4C0AF0EB-3591-4501-BF70-B86D0F71DE4F}" type="presOf" srcId="{D1164611-E1E6-4397-9CFA-7B02F3D4DD98}" destId="{C7E6A7FA-0405-4B0B-AFB6-CD462CF42A67}" srcOrd="1" destOrd="0" presId="urn:microsoft.com/office/officeart/2005/8/layout/vList4"/>
    <dgm:cxn modelId="{D332B7EC-ADE6-4668-9AFD-E21AB0B9F590}" type="presOf" srcId="{3BBFCA64-5DFB-4AB3-811A-BB6E202242E5}" destId="{A6F08CB1-6680-416A-9AF5-D49607377A24}" srcOrd="0" destOrd="0" presId="urn:microsoft.com/office/officeart/2005/8/layout/vList4"/>
    <dgm:cxn modelId="{12124000-F960-46AE-9E71-4FB8BE487051}" type="presParOf" srcId="{EE2B5513-71F2-4965-A124-FB12C333EF84}" destId="{0C287C5D-66A0-4F70-99EF-DA2B0D069612}" srcOrd="0" destOrd="0" presId="urn:microsoft.com/office/officeart/2005/8/layout/vList4"/>
    <dgm:cxn modelId="{66CD79F6-F385-49D7-80EF-67F3D5C15EFE}" type="presParOf" srcId="{0C287C5D-66A0-4F70-99EF-DA2B0D069612}" destId="{193B4D23-E1B4-494F-B817-948EB70BE3F3}" srcOrd="0" destOrd="0" presId="urn:microsoft.com/office/officeart/2005/8/layout/vList4"/>
    <dgm:cxn modelId="{1A439FFE-D36A-4521-867E-B35D98B472C4}" type="presParOf" srcId="{0C287C5D-66A0-4F70-99EF-DA2B0D069612}" destId="{0272AFDD-5297-4722-A489-7F60D93C65B7}" srcOrd="1" destOrd="0" presId="urn:microsoft.com/office/officeart/2005/8/layout/vList4"/>
    <dgm:cxn modelId="{43BE4554-1199-441E-895F-4E3D3F4CD325}" type="presParOf" srcId="{0C287C5D-66A0-4F70-99EF-DA2B0D069612}" destId="{791780FD-D1B8-470C-8FE1-9B68E6487007}" srcOrd="2" destOrd="0" presId="urn:microsoft.com/office/officeart/2005/8/layout/vList4"/>
    <dgm:cxn modelId="{571C55A0-5000-4EBE-87A2-C6A3084C7064}" type="presParOf" srcId="{EE2B5513-71F2-4965-A124-FB12C333EF84}" destId="{92AFF53B-12BB-496D-B535-58675C640755}" srcOrd="1" destOrd="0" presId="urn:microsoft.com/office/officeart/2005/8/layout/vList4"/>
    <dgm:cxn modelId="{5A5EFBB9-1C16-4FC3-ABF0-716408221720}" type="presParOf" srcId="{EE2B5513-71F2-4965-A124-FB12C333EF84}" destId="{805BC56A-8A38-44A2-AAC0-00691161B3E0}" srcOrd="2" destOrd="0" presId="urn:microsoft.com/office/officeart/2005/8/layout/vList4"/>
    <dgm:cxn modelId="{86BB2196-0790-45FA-83B2-BEB0BA51416E}" type="presParOf" srcId="{805BC56A-8A38-44A2-AAC0-00691161B3E0}" destId="{386B3B74-B245-4E18-B10F-FE0CC48604B0}" srcOrd="0" destOrd="0" presId="urn:microsoft.com/office/officeart/2005/8/layout/vList4"/>
    <dgm:cxn modelId="{BFC5E78F-1B49-4FD1-8B2C-4BD4FCDE846F}" type="presParOf" srcId="{805BC56A-8A38-44A2-AAC0-00691161B3E0}" destId="{CA96783E-6136-4A19-8AFA-CF8260E24817}" srcOrd="1" destOrd="0" presId="urn:microsoft.com/office/officeart/2005/8/layout/vList4"/>
    <dgm:cxn modelId="{80015ED3-58A2-4CEB-A09F-605C1C8F9674}" type="presParOf" srcId="{805BC56A-8A38-44A2-AAC0-00691161B3E0}" destId="{C7E6A7FA-0405-4B0B-AFB6-CD462CF42A67}" srcOrd="2" destOrd="0" presId="urn:microsoft.com/office/officeart/2005/8/layout/vList4"/>
    <dgm:cxn modelId="{BBD09174-65A2-4EFA-86DA-DB8D8D546E70}" type="presParOf" srcId="{EE2B5513-71F2-4965-A124-FB12C333EF84}" destId="{9DC0BB8D-D1DB-47FB-B42D-5D418E516FE9}" srcOrd="3" destOrd="0" presId="urn:microsoft.com/office/officeart/2005/8/layout/vList4"/>
    <dgm:cxn modelId="{CFC4DCE3-1CC2-4EBC-B7ED-5E82FD79BC97}" type="presParOf" srcId="{EE2B5513-71F2-4965-A124-FB12C333EF84}" destId="{D20BB1EA-6D05-4508-A68D-359FEA79E271}" srcOrd="4" destOrd="0" presId="urn:microsoft.com/office/officeart/2005/8/layout/vList4"/>
    <dgm:cxn modelId="{08686B12-EC6C-478C-94AF-9CB68ADD90F1}" type="presParOf" srcId="{D20BB1EA-6D05-4508-A68D-359FEA79E271}" destId="{0DC9F8CF-97A1-4139-88B6-93D6AF2B97E5}" srcOrd="0" destOrd="0" presId="urn:microsoft.com/office/officeart/2005/8/layout/vList4"/>
    <dgm:cxn modelId="{D4925853-1493-4FA7-946A-43FCA4071E8C}" type="presParOf" srcId="{D20BB1EA-6D05-4508-A68D-359FEA79E271}" destId="{C4496E14-E379-4AF0-8895-9BB0B80676B3}" srcOrd="1" destOrd="0" presId="urn:microsoft.com/office/officeart/2005/8/layout/vList4"/>
    <dgm:cxn modelId="{69E6824B-6AB5-41A5-9D59-39713BBA05B5}" type="presParOf" srcId="{D20BB1EA-6D05-4508-A68D-359FEA79E271}" destId="{3EC19185-272E-4241-A0F8-DB2C046AAAA8}" srcOrd="2" destOrd="0" presId="urn:microsoft.com/office/officeart/2005/8/layout/vList4"/>
    <dgm:cxn modelId="{75232B60-3C9A-4178-9369-414FA12D1C31}" type="presParOf" srcId="{EE2B5513-71F2-4965-A124-FB12C333EF84}" destId="{B6A0A837-D7AD-40E1-8A04-597184A8DA5C}" srcOrd="5" destOrd="0" presId="urn:microsoft.com/office/officeart/2005/8/layout/vList4"/>
    <dgm:cxn modelId="{3EB9C18F-E076-45FF-84D3-669AC9E5A07B}" type="presParOf" srcId="{EE2B5513-71F2-4965-A124-FB12C333EF84}" destId="{6F54BC1C-AD8B-4081-ADB4-12ED2789CC2C}" srcOrd="6" destOrd="0" presId="urn:microsoft.com/office/officeart/2005/8/layout/vList4"/>
    <dgm:cxn modelId="{287290DA-C29B-450A-9F91-72401CB4013E}" type="presParOf" srcId="{6F54BC1C-AD8B-4081-ADB4-12ED2789CC2C}" destId="{A6F08CB1-6680-416A-9AF5-D49607377A24}" srcOrd="0" destOrd="0" presId="urn:microsoft.com/office/officeart/2005/8/layout/vList4"/>
    <dgm:cxn modelId="{9ADC5B4B-F0E7-4371-AF8D-7507BC91FA42}" type="presParOf" srcId="{6F54BC1C-AD8B-4081-ADB4-12ED2789CC2C}" destId="{08055616-3B8A-4DBD-9D9E-60448CDBC37E}" srcOrd="1" destOrd="0" presId="urn:microsoft.com/office/officeart/2005/8/layout/vList4"/>
    <dgm:cxn modelId="{1B45E9AB-3BDE-4BA7-A347-6ED4E707144B}" type="presParOf" srcId="{6F54BC1C-AD8B-4081-ADB4-12ED2789CC2C}" destId="{5512C6A4-87AD-445A-91ED-7A62A0371B62}" srcOrd="2" destOrd="0" presId="urn:microsoft.com/office/officeart/2005/8/layout/vList4"/>
    <dgm:cxn modelId="{ACE8BB70-B82C-4ABA-9867-DD00BBFE3FC1}" type="presParOf" srcId="{EE2B5513-71F2-4965-A124-FB12C333EF84}" destId="{81E8C5BE-C605-4F18-992D-175CB03BBCC7}" srcOrd="7" destOrd="0" presId="urn:microsoft.com/office/officeart/2005/8/layout/vList4"/>
    <dgm:cxn modelId="{E9C3FA9C-5FDC-4B56-806E-BC69BD0226E1}" type="presParOf" srcId="{EE2B5513-71F2-4965-A124-FB12C333EF84}" destId="{BD49C01B-BCC6-40FB-80F6-AB0068BD75BE}" srcOrd="8" destOrd="0" presId="urn:microsoft.com/office/officeart/2005/8/layout/vList4"/>
    <dgm:cxn modelId="{DFDDF28C-25F0-4226-9D7B-55033B75A147}" type="presParOf" srcId="{BD49C01B-BCC6-40FB-80F6-AB0068BD75BE}" destId="{35AD0F75-0197-47F1-A8BE-10A5704A8FB1}" srcOrd="0" destOrd="0" presId="urn:microsoft.com/office/officeart/2005/8/layout/vList4"/>
    <dgm:cxn modelId="{E7A2BEEB-36BC-4EC1-B3EE-CA39C82E8871}" type="presParOf" srcId="{BD49C01B-BCC6-40FB-80F6-AB0068BD75BE}" destId="{950102C3-898E-4275-BEEE-CE643FD91E36}" srcOrd="1" destOrd="0" presId="urn:microsoft.com/office/officeart/2005/8/layout/vList4"/>
    <dgm:cxn modelId="{12FAB7AC-8C6C-47BC-BD81-A9BB3526EB19}" type="presParOf" srcId="{BD49C01B-BCC6-40FB-80F6-AB0068BD75BE}" destId="{3E7146A9-6FB5-4954-B20F-BA135A604770}" srcOrd="2" destOrd="0" presId="urn:microsoft.com/office/officeart/2005/8/layout/vList4"/>
    <dgm:cxn modelId="{2AEE18E2-540B-4322-ACA5-EFFAAA7E183D}" type="presParOf" srcId="{EE2B5513-71F2-4965-A124-FB12C333EF84}" destId="{A9C69F0D-2EC9-4339-A081-50DB889652BD}" srcOrd="9" destOrd="0" presId="urn:microsoft.com/office/officeart/2005/8/layout/vList4"/>
    <dgm:cxn modelId="{19186503-7771-4804-8EE5-954775DCC24D}" type="presParOf" srcId="{EE2B5513-71F2-4965-A124-FB12C333EF84}" destId="{0394CF1E-BBD9-4316-A107-344E8559F2E7}" srcOrd="10" destOrd="0" presId="urn:microsoft.com/office/officeart/2005/8/layout/vList4"/>
    <dgm:cxn modelId="{ECA8C06B-4CBE-4C54-B8EF-22A0408D5003}" type="presParOf" srcId="{0394CF1E-BBD9-4316-A107-344E8559F2E7}" destId="{7D375EEB-D81D-4E7A-A179-DA20070851FB}" srcOrd="0" destOrd="0" presId="urn:microsoft.com/office/officeart/2005/8/layout/vList4"/>
    <dgm:cxn modelId="{FE07D0CF-68B4-431B-9908-CD55C8EE16BC}" type="presParOf" srcId="{0394CF1E-BBD9-4316-A107-344E8559F2E7}" destId="{9C3C55EB-348A-4A6F-B1B0-98AD71F4B727}" srcOrd="1" destOrd="0" presId="urn:microsoft.com/office/officeart/2005/8/layout/vList4"/>
    <dgm:cxn modelId="{45BCC923-08A6-4117-856C-A7494010CE64}" type="presParOf" srcId="{0394CF1E-BBD9-4316-A107-344E8559F2E7}" destId="{A2083B42-3CB8-487A-BF5C-7945710B23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DF750-9111-474D-BCE4-EAF3545C685D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</dgm:pt>
    <dgm:pt modelId="{29AF1E50-BF73-48E8-BA64-3435C4CCE53D}">
      <dgm:prSet phldrT="[Text]" custT="1"/>
      <dgm:spPr/>
      <dgm:t>
        <a:bodyPr/>
        <a:lstStyle/>
        <a:p>
          <a:r>
            <a:rPr lang="lv-LV" sz="2000" b="1" dirty="0"/>
            <a:t>Rucavas novads:  7,7 NVO uz 1000 iedzīvotājiem</a:t>
          </a:r>
        </a:p>
        <a:p>
          <a:r>
            <a:rPr lang="lv-LV" sz="2000" b="0" dirty="0"/>
            <a:t>1 681 iedzīvotāju; 13 NVO</a:t>
          </a:r>
          <a:endParaRPr lang="lv-LV" sz="2000" dirty="0"/>
        </a:p>
      </dgm:t>
    </dgm:pt>
    <dgm:pt modelId="{3FC35CB9-F7D8-46DE-8927-F55ECF34736D}" type="sibTrans" cxnId="{F650B5D3-744E-4382-A361-28EF9E2B9499}">
      <dgm:prSet/>
      <dgm:spPr/>
      <dgm:t>
        <a:bodyPr/>
        <a:lstStyle/>
        <a:p>
          <a:endParaRPr lang="lv-LV" sz="2000"/>
        </a:p>
      </dgm:t>
    </dgm:pt>
    <dgm:pt modelId="{6616ADA2-A8F2-4ABE-A0FA-0FFCE8977D40}" type="parTrans" cxnId="{F650B5D3-744E-4382-A361-28EF9E2B9499}">
      <dgm:prSet/>
      <dgm:spPr/>
      <dgm:t>
        <a:bodyPr/>
        <a:lstStyle/>
        <a:p>
          <a:endParaRPr lang="lv-LV" sz="2000"/>
        </a:p>
      </dgm:t>
    </dgm:pt>
    <dgm:pt modelId="{149291FC-F652-41A8-ADD6-96E5B66FF02F}">
      <dgm:prSet phldrT="[Text]" custT="1"/>
      <dgm:spPr/>
      <dgm:t>
        <a:bodyPr/>
        <a:lstStyle/>
        <a:p>
          <a:r>
            <a:rPr lang="lv-LV" sz="2000" b="1" dirty="0"/>
            <a:t>Grobiņas novads:  7,7 NVO uz 1000 iedzīvotājiem</a:t>
          </a:r>
        </a:p>
        <a:p>
          <a:r>
            <a:rPr lang="lv-LV" sz="2000" b="0" dirty="0"/>
            <a:t>8 929 iedzīvotāju; 69 NVO</a:t>
          </a:r>
          <a:endParaRPr lang="lv-LV" sz="2000" dirty="0"/>
        </a:p>
      </dgm:t>
    </dgm:pt>
    <dgm:pt modelId="{81AE277D-6DA8-4504-9407-DB6BF66CD5C4}" type="parTrans" cxnId="{5F28A506-E538-4BC1-8016-61B0C7613560}">
      <dgm:prSet/>
      <dgm:spPr/>
      <dgm:t>
        <a:bodyPr/>
        <a:lstStyle/>
        <a:p>
          <a:endParaRPr lang="lv-LV"/>
        </a:p>
      </dgm:t>
    </dgm:pt>
    <dgm:pt modelId="{9074B7DE-2098-4090-9B90-28FE68231605}" type="sibTrans" cxnId="{5F28A506-E538-4BC1-8016-61B0C7613560}">
      <dgm:prSet/>
      <dgm:spPr/>
      <dgm:t>
        <a:bodyPr/>
        <a:lstStyle/>
        <a:p>
          <a:endParaRPr lang="lv-LV"/>
        </a:p>
      </dgm:t>
    </dgm:pt>
    <dgm:pt modelId="{87A941BC-DBDA-4D90-9A54-A776FC8575F4}">
      <dgm:prSet phldrT="[Text]" custT="1"/>
      <dgm:spPr/>
      <dgm:t>
        <a:bodyPr/>
        <a:lstStyle/>
        <a:p>
          <a:r>
            <a:rPr lang="lv-LV" sz="2000" b="1" dirty="0"/>
            <a:t>Mērsraga novads:  8,2 NVO uz 1000 iedzīvotājiem</a:t>
          </a:r>
        </a:p>
        <a:p>
          <a:r>
            <a:rPr lang="lv-LV" sz="2000" b="0" dirty="0"/>
            <a:t>1 582 iedzīvotāju; 13 NVO</a:t>
          </a:r>
        </a:p>
      </dgm:t>
    </dgm:pt>
    <dgm:pt modelId="{59FBDDAA-C6E7-4110-8E32-BEBEE72ACFCF}" type="parTrans" cxnId="{0F061466-0177-4E06-81A4-F71F901A7A5E}">
      <dgm:prSet/>
      <dgm:spPr/>
      <dgm:t>
        <a:bodyPr/>
        <a:lstStyle/>
        <a:p>
          <a:endParaRPr lang="lv-LV"/>
        </a:p>
      </dgm:t>
    </dgm:pt>
    <dgm:pt modelId="{BE1AB6B5-DE5D-4BC7-9D82-19E5CFCD28B4}" type="sibTrans" cxnId="{0F061466-0177-4E06-81A4-F71F901A7A5E}">
      <dgm:prSet/>
      <dgm:spPr/>
      <dgm:t>
        <a:bodyPr/>
        <a:lstStyle/>
        <a:p>
          <a:endParaRPr lang="lv-LV"/>
        </a:p>
      </dgm:t>
    </dgm:pt>
    <dgm:pt modelId="{51E9189B-B71E-4B85-8B77-BDADC77506F7}">
      <dgm:prSet phldrT="[Text]" custT="1"/>
      <dgm:spPr/>
      <dgm:t>
        <a:bodyPr/>
        <a:lstStyle/>
        <a:p>
          <a:r>
            <a:rPr lang="lv-LV" sz="2000" b="1" dirty="0"/>
            <a:t>Talsu novads:  7,3 NVO uz 1000 iedzīvotājiem</a:t>
          </a:r>
        </a:p>
        <a:p>
          <a:r>
            <a:rPr lang="lv-LV" sz="2000" b="0" dirty="0"/>
            <a:t>29 447 iedzīvotāju; 216 NVO</a:t>
          </a:r>
          <a:endParaRPr lang="lv-LV" sz="2000" dirty="0"/>
        </a:p>
      </dgm:t>
    </dgm:pt>
    <dgm:pt modelId="{7D042759-8370-4394-9A86-C7A1B5198E63}" type="parTrans" cxnId="{0B57FD7B-BB9A-4BE3-B9AD-EA4CF6CC4A14}">
      <dgm:prSet/>
      <dgm:spPr/>
      <dgm:t>
        <a:bodyPr/>
        <a:lstStyle/>
        <a:p>
          <a:endParaRPr lang="lv-LV"/>
        </a:p>
      </dgm:t>
    </dgm:pt>
    <dgm:pt modelId="{8AE27070-C513-4762-B7F5-EB295AE74232}" type="sibTrans" cxnId="{0B57FD7B-BB9A-4BE3-B9AD-EA4CF6CC4A14}">
      <dgm:prSet/>
      <dgm:spPr/>
      <dgm:t>
        <a:bodyPr/>
        <a:lstStyle/>
        <a:p>
          <a:endParaRPr lang="lv-LV"/>
        </a:p>
      </dgm:t>
    </dgm:pt>
    <dgm:pt modelId="{A4CBCFFF-8D16-4BAC-ABAC-759DDBFCBE9D}">
      <dgm:prSet phldrT="[Text]" custT="1"/>
      <dgm:spPr/>
      <dgm:t>
        <a:bodyPr/>
        <a:lstStyle/>
        <a:p>
          <a:r>
            <a:rPr lang="lv-LV" sz="2000" b="1" dirty="0"/>
            <a:t>Ventspils novads:  7,2 NVO uz 1000 iedzīvotājiem </a:t>
          </a:r>
          <a:br>
            <a:rPr lang="lv-LV" sz="2000" b="1" dirty="0"/>
          </a:br>
          <a:r>
            <a:rPr lang="lv-LV" sz="2000" b="0" dirty="0"/>
            <a:t>11 697iedzīvotāju; 84 NVO</a:t>
          </a:r>
          <a:endParaRPr lang="lv-LV" sz="2000" dirty="0"/>
        </a:p>
      </dgm:t>
    </dgm:pt>
    <dgm:pt modelId="{94FB2B7C-7EFE-40BF-B765-6786A669BDA8}" type="parTrans" cxnId="{7E791A25-7C92-4E0A-89A6-A81E3E0CB35E}">
      <dgm:prSet/>
      <dgm:spPr/>
      <dgm:t>
        <a:bodyPr/>
        <a:lstStyle/>
        <a:p>
          <a:endParaRPr lang="lv-LV"/>
        </a:p>
      </dgm:t>
    </dgm:pt>
    <dgm:pt modelId="{367819E7-F5FE-4DFA-82AE-B888CC3C7DB7}" type="sibTrans" cxnId="{7E791A25-7C92-4E0A-89A6-A81E3E0CB35E}">
      <dgm:prSet/>
      <dgm:spPr/>
      <dgm:t>
        <a:bodyPr/>
        <a:lstStyle/>
        <a:p>
          <a:endParaRPr lang="lv-LV"/>
        </a:p>
      </dgm:t>
    </dgm:pt>
    <dgm:pt modelId="{EE2B5513-71F2-4965-A124-FB12C333EF84}" type="pres">
      <dgm:prSet presAssocID="{CB8DF750-9111-474D-BCE4-EAF3545C685D}" presName="linear" presStyleCnt="0">
        <dgm:presLayoutVars>
          <dgm:dir/>
          <dgm:resizeHandles val="exact"/>
        </dgm:presLayoutVars>
      </dgm:prSet>
      <dgm:spPr/>
    </dgm:pt>
    <dgm:pt modelId="{9BF7B38E-78C4-4C34-ACB1-3626AAAFF6E4}" type="pres">
      <dgm:prSet presAssocID="{87A941BC-DBDA-4D90-9A54-A776FC8575F4}" presName="comp" presStyleCnt="0"/>
      <dgm:spPr/>
    </dgm:pt>
    <dgm:pt modelId="{68517A97-FBB6-49C3-ABD7-AFA11E690045}" type="pres">
      <dgm:prSet presAssocID="{87A941BC-DBDA-4D90-9A54-A776FC8575F4}" presName="box" presStyleLbl="node1" presStyleIdx="0" presStyleCnt="5"/>
      <dgm:spPr/>
    </dgm:pt>
    <dgm:pt modelId="{872A02D4-6867-46FC-B005-C73AEC96846F}" type="pres">
      <dgm:prSet presAssocID="{87A941BC-DBDA-4D90-9A54-A776FC8575F4}" presName="img" presStyleLbl="fgImgPlace1" presStyleIdx="0" presStyleCnt="5" custScaleX="439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0A0E88B-9D1A-4383-8068-AC3655032934}" type="pres">
      <dgm:prSet presAssocID="{87A941BC-DBDA-4D90-9A54-A776FC8575F4}" presName="text" presStyleLbl="node1" presStyleIdx="0" presStyleCnt="5">
        <dgm:presLayoutVars>
          <dgm:bulletEnabled val="1"/>
        </dgm:presLayoutVars>
      </dgm:prSet>
      <dgm:spPr/>
    </dgm:pt>
    <dgm:pt modelId="{0D9B1253-0828-4227-8456-A392E3000C3E}" type="pres">
      <dgm:prSet presAssocID="{BE1AB6B5-DE5D-4BC7-9D82-19E5CFCD28B4}" presName="spacer" presStyleCnt="0"/>
      <dgm:spPr/>
    </dgm:pt>
    <dgm:pt modelId="{13FECF24-F07B-4126-8F93-A24D8EFEFDE3}" type="pres">
      <dgm:prSet presAssocID="{29AF1E50-BF73-48E8-BA64-3435C4CCE53D}" presName="comp" presStyleCnt="0"/>
      <dgm:spPr/>
    </dgm:pt>
    <dgm:pt modelId="{AEF1C99B-A2A0-4F9F-8A1D-8CB8D8E7F265}" type="pres">
      <dgm:prSet presAssocID="{29AF1E50-BF73-48E8-BA64-3435C4CCE53D}" presName="box" presStyleLbl="node1" presStyleIdx="1" presStyleCnt="5"/>
      <dgm:spPr/>
    </dgm:pt>
    <dgm:pt modelId="{61ABAAB9-923C-438E-A488-BB36B6B06859}" type="pres">
      <dgm:prSet presAssocID="{29AF1E50-BF73-48E8-BA64-3435C4CCE53D}" presName="img" presStyleLbl="fgImgPlace1" presStyleIdx="1" presStyleCnt="5" custScaleX="421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54950783-101E-4C6A-8C3D-786D30220936}" type="pres">
      <dgm:prSet presAssocID="{29AF1E50-BF73-48E8-BA64-3435C4CCE53D}" presName="text" presStyleLbl="node1" presStyleIdx="1" presStyleCnt="5">
        <dgm:presLayoutVars>
          <dgm:bulletEnabled val="1"/>
        </dgm:presLayoutVars>
      </dgm:prSet>
      <dgm:spPr/>
    </dgm:pt>
    <dgm:pt modelId="{2F1CE6B6-933C-46C9-9AC1-BC955075B5E8}" type="pres">
      <dgm:prSet presAssocID="{3FC35CB9-F7D8-46DE-8927-F55ECF34736D}" presName="spacer" presStyleCnt="0"/>
      <dgm:spPr/>
    </dgm:pt>
    <dgm:pt modelId="{790B3C8F-1AC7-4697-A66D-9679890034AC}" type="pres">
      <dgm:prSet presAssocID="{149291FC-F652-41A8-ADD6-96E5B66FF02F}" presName="comp" presStyleCnt="0"/>
      <dgm:spPr/>
    </dgm:pt>
    <dgm:pt modelId="{3015BFA0-A747-4CD9-B088-10ABCAA946C7}" type="pres">
      <dgm:prSet presAssocID="{149291FC-F652-41A8-ADD6-96E5B66FF02F}" presName="box" presStyleLbl="node1" presStyleIdx="2" presStyleCnt="5"/>
      <dgm:spPr/>
    </dgm:pt>
    <dgm:pt modelId="{CB239C62-4850-487A-B64A-BA375942BDB4}" type="pres">
      <dgm:prSet presAssocID="{149291FC-F652-41A8-ADD6-96E5B66FF02F}" presName="img" presStyleLbl="fgImgPlace1" presStyleIdx="2" presStyleCnt="5" custScaleX="40513" custLinFactNeighborX="816" custLinFactNeighborY="-28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5B73455D-F64B-4E7E-8841-298AAE7441AF}" type="pres">
      <dgm:prSet presAssocID="{149291FC-F652-41A8-ADD6-96E5B66FF02F}" presName="text" presStyleLbl="node1" presStyleIdx="2" presStyleCnt="5">
        <dgm:presLayoutVars>
          <dgm:bulletEnabled val="1"/>
        </dgm:presLayoutVars>
      </dgm:prSet>
      <dgm:spPr/>
    </dgm:pt>
    <dgm:pt modelId="{92EA1436-BF9F-4A18-B0D2-78F9EE2B1517}" type="pres">
      <dgm:prSet presAssocID="{9074B7DE-2098-4090-9B90-28FE68231605}" presName="spacer" presStyleCnt="0"/>
      <dgm:spPr/>
    </dgm:pt>
    <dgm:pt modelId="{30EB0A2B-5F3E-46CC-8FE8-29AD31EE03CC}" type="pres">
      <dgm:prSet presAssocID="{51E9189B-B71E-4B85-8B77-BDADC77506F7}" presName="comp" presStyleCnt="0"/>
      <dgm:spPr/>
    </dgm:pt>
    <dgm:pt modelId="{BE0CCDFC-9DD3-4FCF-8A4F-769AD80DD403}" type="pres">
      <dgm:prSet presAssocID="{51E9189B-B71E-4B85-8B77-BDADC77506F7}" presName="box" presStyleLbl="node1" presStyleIdx="3" presStyleCnt="5"/>
      <dgm:spPr/>
    </dgm:pt>
    <dgm:pt modelId="{C9475902-2342-4BCB-A6E6-1CF9FE3871F5}" type="pres">
      <dgm:prSet presAssocID="{51E9189B-B71E-4B85-8B77-BDADC77506F7}" presName="img" presStyleLbl="fgImgPlace1" presStyleIdx="3" presStyleCnt="5" custScaleX="4395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F47CE6E-6DCB-4AD7-8487-D7AC450F6B91}" type="pres">
      <dgm:prSet presAssocID="{51E9189B-B71E-4B85-8B77-BDADC77506F7}" presName="text" presStyleLbl="node1" presStyleIdx="3" presStyleCnt="5">
        <dgm:presLayoutVars>
          <dgm:bulletEnabled val="1"/>
        </dgm:presLayoutVars>
      </dgm:prSet>
      <dgm:spPr/>
    </dgm:pt>
    <dgm:pt modelId="{46647370-07BC-4201-88E9-0716B6147944}" type="pres">
      <dgm:prSet presAssocID="{8AE27070-C513-4762-B7F5-EB295AE74232}" presName="spacer" presStyleCnt="0"/>
      <dgm:spPr/>
    </dgm:pt>
    <dgm:pt modelId="{27E1C911-EDD8-490F-BDAC-961ECF817B4B}" type="pres">
      <dgm:prSet presAssocID="{A4CBCFFF-8D16-4BAC-ABAC-759DDBFCBE9D}" presName="comp" presStyleCnt="0"/>
      <dgm:spPr/>
    </dgm:pt>
    <dgm:pt modelId="{43FFA6DF-658D-4999-9246-A58CEE093B68}" type="pres">
      <dgm:prSet presAssocID="{A4CBCFFF-8D16-4BAC-ABAC-759DDBFCBE9D}" presName="box" presStyleLbl="node1" presStyleIdx="4" presStyleCnt="5"/>
      <dgm:spPr/>
    </dgm:pt>
    <dgm:pt modelId="{6F90E55E-84C2-48F5-823F-05E269B44D1D}" type="pres">
      <dgm:prSet presAssocID="{A4CBCFFF-8D16-4BAC-ABAC-759DDBFCBE9D}" presName="img" presStyleLbl="fgImgPlace1" presStyleIdx="4" presStyleCnt="5" custScaleX="5867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2000" b="-92000"/>
          </a:stretch>
        </a:blipFill>
      </dgm:spPr>
    </dgm:pt>
    <dgm:pt modelId="{A91ABACB-1A51-4DDF-8191-892601DFBDBB}" type="pres">
      <dgm:prSet presAssocID="{A4CBCFFF-8D16-4BAC-ABAC-759DDBFCBE9D}" presName="text" presStyleLbl="node1" presStyleIdx="4" presStyleCnt="5">
        <dgm:presLayoutVars>
          <dgm:bulletEnabled val="1"/>
        </dgm:presLayoutVars>
      </dgm:prSet>
      <dgm:spPr/>
    </dgm:pt>
  </dgm:ptLst>
  <dgm:cxnLst>
    <dgm:cxn modelId="{5F28A506-E538-4BC1-8016-61B0C7613560}" srcId="{CB8DF750-9111-474D-BCE4-EAF3545C685D}" destId="{149291FC-F652-41A8-ADD6-96E5B66FF02F}" srcOrd="2" destOrd="0" parTransId="{81AE277D-6DA8-4504-9407-DB6BF66CD5C4}" sibTransId="{9074B7DE-2098-4090-9B90-28FE68231605}"/>
    <dgm:cxn modelId="{FF80DC18-7F53-446C-B18C-219CD371051E}" type="presOf" srcId="{87A941BC-DBDA-4D90-9A54-A776FC8575F4}" destId="{A0A0E88B-9D1A-4383-8068-AC3655032934}" srcOrd="1" destOrd="0" presId="urn:microsoft.com/office/officeart/2005/8/layout/vList4"/>
    <dgm:cxn modelId="{7E791A25-7C92-4E0A-89A6-A81E3E0CB35E}" srcId="{CB8DF750-9111-474D-BCE4-EAF3545C685D}" destId="{A4CBCFFF-8D16-4BAC-ABAC-759DDBFCBE9D}" srcOrd="4" destOrd="0" parTransId="{94FB2B7C-7EFE-40BF-B765-6786A669BDA8}" sibTransId="{367819E7-F5FE-4DFA-82AE-B888CC3C7DB7}"/>
    <dgm:cxn modelId="{97E2282E-F641-4D4E-939F-B94048773CA3}" type="presOf" srcId="{149291FC-F652-41A8-ADD6-96E5B66FF02F}" destId="{3015BFA0-A747-4CD9-B088-10ABCAA946C7}" srcOrd="0" destOrd="0" presId="urn:microsoft.com/office/officeart/2005/8/layout/vList4"/>
    <dgm:cxn modelId="{E8BC6632-F608-46B3-A8F5-EDE5708989E0}" type="presOf" srcId="{A4CBCFFF-8D16-4BAC-ABAC-759DDBFCBE9D}" destId="{A91ABACB-1A51-4DDF-8191-892601DFBDBB}" srcOrd="1" destOrd="0" presId="urn:microsoft.com/office/officeart/2005/8/layout/vList4"/>
    <dgm:cxn modelId="{18BB7B36-8373-4558-BF7F-1C871493935A}" type="presOf" srcId="{87A941BC-DBDA-4D90-9A54-A776FC8575F4}" destId="{68517A97-FBB6-49C3-ABD7-AFA11E690045}" srcOrd="0" destOrd="0" presId="urn:microsoft.com/office/officeart/2005/8/layout/vList4"/>
    <dgm:cxn modelId="{505D6E5B-B2F1-4FCF-97D5-951B16B499DC}" type="presOf" srcId="{29AF1E50-BF73-48E8-BA64-3435C4CCE53D}" destId="{54950783-101E-4C6A-8C3D-786D30220936}" srcOrd="1" destOrd="0" presId="urn:microsoft.com/office/officeart/2005/8/layout/vList4"/>
    <dgm:cxn modelId="{0F061466-0177-4E06-81A4-F71F901A7A5E}" srcId="{CB8DF750-9111-474D-BCE4-EAF3545C685D}" destId="{87A941BC-DBDA-4D90-9A54-A776FC8575F4}" srcOrd="0" destOrd="0" parTransId="{59FBDDAA-C6E7-4110-8E32-BEBEE72ACFCF}" sibTransId="{BE1AB6B5-DE5D-4BC7-9D82-19E5CFCD28B4}"/>
    <dgm:cxn modelId="{EF87F554-7DB6-47BA-A7B4-45BE43159969}" type="presOf" srcId="{A4CBCFFF-8D16-4BAC-ABAC-759DDBFCBE9D}" destId="{43FFA6DF-658D-4999-9246-A58CEE093B68}" srcOrd="0" destOrd="0" presId="urn:microsoft.com/office/officeart/2005/8/layout/vList4"/>
    <dgm:cxn modelId="{0B57FD7B-BB9A-4BE3-B9AD-EA4CF6CC4A14}" srcId="{CB8DF750-9111-474D-BCE4-EAF3545C685D}" destId="{51E9189B-B71E-4B85-8B77-BDADC77506F7}" srcOrd="3" destOrd="0" parTransId="{7D042759-8370-4394-9A86-C7A1B5198E63}" sibTransId="{8AE27070-C513-4762-B7F5-EB295AE74232}"/>
    <dgm:cxn modelId="{F4AF898C-38FC-4075-BD28-644BBC66471E}" type="presOf" srcId="{CB8DF750-9111-474D-BCE4-EAF3545C685D}" destId="{EE2B5513-71F2-4965-A124-FB12C333EF84}" srcOrd="0" destOrd="0" presId="urn:microsoft.com/office/officeart/2005/8/layout/vList4"/>
    <dgm:cxn modelId="{0BB7A4BB-E159-4ACE-8D98-B97CCA18188C}" type="presOf" srcId="{51E9189B-B71E-4B85-8B77-BDADC77506F7}" destId="{BE0CCDFC-9DD3-4FCF-8A4F-769AD80DD403}" srcOrd="0" destOrd="0" presId="urn:microsoft.com/office/officeart/2005/8/layout/vList4"/>
    <dgm:cxn modelId="{995A77D1-967E-446B-BAF0-9E5D0950F4C3}" type="presOf" srcId="{149291FC-F652-41A8-ADD6-96E5B66FF02F}" destId="{5B73455D-F64B-4E7E-8841-298AAE7441AF}" srcOrd="1" destOrd="0" presId="urn:microsoft.com/office/officeart/2005/8/layout/vList4"/>
    <dgm:cxn modelId="{F650B5D3-744E-4382-A361-28EF9E2B9499}" srcId="{CB8DF750-9111-474D-BCE4-EAF3545C685D}" destId="{29AF1E50-BF73-48E8-BA64-3435C4CCE53D}" srcOrd="1" destOrd="0" parTransId="{6616ADA2-A8F2-4ABE-A0FA-0FFCE8977D40}" sibTransId="{3FC35CB9-F7D8-46DE-8927-F55ECF34736D}"/>
    <dgm:cxn modelId="{FE8022D4-E2DC-42CA-AF7C-3E95A9E70572}" type="presOf" srcId="{29AF1E50-BF73-48E8-BA64-3435C4CCE53D}" destId="{AEF1C99B-A2A0-4F9F-8A1D-8CB8D8E7F265}" srcOrd="0" destOrd="0" presId="urn:microsoft.com/office/officeart/2005/8/layout/vList4"/>
    <dgm:cxn modelId="{29DC7AEC-4236-4B7A-A40F-4CA394D1BEBB}" type="presOf" srcId="{51E9189B-B71E-4B85-8B77-BDADC77506F7}" destId="{4F47CE6E-6DCB-4AD7-8487-D7AC450F6B91}" srcOrd="1" destOrd="0" presId="urn:microsoft.com/office/officeart/2005/8/layout/vList4"/>
    <dgm:cxn modelId="{434A1E2E-9147-4AAF-B167-EE44018E930D}" type="presParOf" srcId="{EE2B5513-71F2-4965-A124-FB12C333EF84}" destId="{9BF7B38E-78C4-4C34-ACB1-3626AAAFF6E4}" srcOrd="0" destOrd="0" presId="urn:microsoft.com/office/officeart/2005/8/layout/vList4"/>
    <dgm:cxn modelId="{4B2A0630-CB24-4152-88DD-A5375CAACD3A}" type="presParOf" srcId="{9BF7B38E-78C4-4C34-ACB1-3626AAAFF6E4}" destId="{68517A97-FBB6-49C3-ABD7-AFA11E690045}" srcOrd="0" destOrd="0" presId="urn:microsoft.com/office/officeart/2005/8/layout/vList4"/>
    <dgm:cxn modelId="{A9D27C2B-0BF3-4292-9CC2-F7A820DBA8AC}" type="presParOf" srcId="{9BF7B38E-78C4-4C34-ACB1-3626AAAFF6E4}" destId="{872A02D4-6867-46FC-B005-C73AEC96846F}" srcOrd="1" destOrd="0" presId="urn:microsoft.com/office/officeart/2005/8/layout/vList4"/>
    <dgm:cxn modelId="{7ED39567-9DD9-487F-B6BC-DD2F1E272BB2}" type="presParOf" srcId="{9BF7B38E-78C4-4C34-ACB1-3626AAAFF6E4}" destId="{A0A0E88B-9D1A-4383-8068-AC3655032934}" srcOrd="2" destOrd="0" presId="urn:microsoft.com/office/officeart/2005/8/layout/vList4"/>
    <dgm:cxn modelId="{AA403BD8-DDB0-4EFB-9E9E-567C21C51B7A}" type="presParOf" srcId="{EE2B5513-71F2-4965-A124-FB12C333EF84}" destId="{0D9B1253-0828-4227-8456-A392E3000C3E}" srcOrd="1" destOrd="0" presId="urn:microsoft.com/office/officeart/2005/8/layout/vList4"/>
    <dgm:cxn modelId="{E101B312-C8D1-4AC5-8A7A-FF3BAEE942C1}" type="presParOf" srcId="{EE2B5513-71F2-4965-A124-FB12C333EF84}" destId="{13FECF24-F07B-4126-8F93-A24D8EFEFDE3}" srcOrd="2" destOrd="0" presId="urn:microsoft.com/office/officeart/2005/8/layout/vList4"/>
    <dgm:cxn modelId="{F78AD9D5-DA7F-4128-8E64-4967FB21814D}" type="presParOf" srcId="{13FECF24-F07B-4126-8F93-A24D8EFEFDE3}" destId="{AEF1C99B-A2A0-4F9F-8A1D-8CB8D8E7F265}" srcOrd="0" destOrd="0" presId="urn:microsoft.com/office/officeart/2005/8/layout/vList4"/>
    <dgm:cxn modelId="{C7C02234-2210-4F1B-B2E7-BEF6618178E1}" type="presParOf" srcId="{13FECF24-F07B-4126-8F93-A24D8EFEFDE3}" destId="{61ABAAB9-923C-438E-A488-BB36B6B06859}" srcOrd="1" destOrd="0" presId="urn:microsoft.com/office/officeart/2005/8/layout/vList4"/>
    <dgm:cxn modelId="{9C936715-38B4-4263-A2F8-C7C576770207}" type="presParOf" srcId="{13FECF24-F07B-4126-8F93-A24D8EFEFDE3}" destId="{54950783-101E-4C6A-8C3D-786D30220936}" srcOrd="2" destOrd="0" presId="urn:microsoft.com/office/officeart/2005/8/layout/vList4"/>
    <dgm:cxn modelId="{59C97E67-C1F4-47BD-8F5E-25BD5A4BC785}" type="presParOf" srcId="{EE2B5513-71F2-4965-A124-FB12C333EF84}" destId="{2F1CE6B6-933C-46C9-9AC1-BC955075B5E8}" srcOrd="3" destOrd="0" presId="urn:microsoft.com/office/officeart/2005/8/layout/vList4"/>
    <dgm:cxn modelId="{F2422C5D-7E11-4DB8-9888-9401EA16EFBF}" type="presParOf" srcId="{EE2B5513-71F2-4965-A124-FB12C333EF84}" destId="{790B3C8F-1AC7-4697-A66D-9679890034AC}" srcOrd="4" destOrd="0" presId="urn:microsoft.com/office/officeart/2005/8/layout/vList4"/>
    <dgm:cxn modelId="{1E16BC1A-0A35-4C06-A163-D475B05A1585}" type="presParOf" srcId="{790B3C8F-1AC7-4697-A66D-9679890034AC}" destId="{3015BFA0-A747-4CD9-B088-10ABCAA946C7}" srcOrd="0" destOrd="0" presId="urn:microsoft.com/office/officeart/2005/8/layout/vList4"/>
    <dgm:cxn modelId="{C87212E2-B96C-4E59-B121-1B37B56F1452}" type="presParOf" srcId="{790B3C8F-1AC7-4697-A66D-9679890034AC}" destId="{CB239C62-4850-487A-B64A-BA375942BDB4}" srcOrd="1" destOrd="0" presId="urn:microsoft.com/office/officeart/2005/8/layout/vList4"/>
    <dgm:cxn modelId="{549F8842-2A41-40F5-960D-17F6E7AAAF94}" type="presParOf" srcId="{790B3C8F-1AC7-4697-A66D-9679890034AC}" destId="{5B73455D-F64B-4E7E-8841-298AAE7441AF}" srcOrd="2" destOrd="0" presId="urn:microsoft.com/office/officeart/2005/8/layout/vList4"/>
    <dgm:cxn modelId="{096E7DDD-2910-44F0-9FDB-A97E11A880C3}" type="presParOf" srcId="{EE2B5513-71F2-4965-A124-FB12C333EF84}" destId="{92EA1436-BF9F-4A18-B0D2-78F9EE2B1517}" srcOrd="5" destOrd="0" presId="urn:microsoft.com/office/officeart/2005/8/layout/vList4"/>
    <dgm:cxn modelId="{79F61CCF-4ECB-4962-AEC3-A4DC31FB83C3}" type="presParOf" srcId="{EE2B5513-71F2-4965-A124-FB12C333EF84}" destId="{30EB0A2B-5F3E-46CC-8FE8-29AD31EE03CC}" srcOrd="6" destOrd="0" presId="urn:microsoft.com/office/officeart/2005/8/layout/vList4"/>
    <dgm:cxn modelId="{8254647D-595B-456F-8BEC-E414BD687657}" type="presParOf" srcId="{30EB0A2B-5F3E-46CC-8FE8-29AD31EE03CC}" destId="{BE0CCDFC-9DD3-4FCF-8A4F-769AD80DD403}" srcOrd="0" destOrd="0" presId="urn:microsoft.com/office/officeart/2005/8/layout/vList4"/>
    <dgm:cxn modelId="{5EF8BD70-E308-4AA1-89FF-002F13D28ABA}" type="presParOf" srcId="{30EB0A2B-5F3E-46CC-8FE8-29AD31EE03CC}" destId="{C9475902-2342-4BCB-A6E6-1CF9FE3871F5}" srcOrd="1" destOrd="0" presId="urn:microsoft.com/office/officeart/2005/8/layout/vList4"/>
    <dgm:cxn modelId="{42E25388-0FF3-4F2D-B8E6-11AD24895489}" type="presParOf" srcId="{30EB0A2B-5F3E-46CC-8FE8-29AD31EE03CC}" destId="{4F47CE6E-6DCB-4AD7-8487-D7AC450F6B91}" srcOrd="2" destOrd="0" presId="urn:microsoft.com/office/officeart/2005/8/layout/vList4"/>
    <dgm:cxn modelId="{042B59C8-44E7-4F22-B36F-E0EA31776FAA}" type="presParOf" srcId="{EE2B5513-71F2-4965-A124-FB12C333EF84}" destId="{46647370-07BC-4201-88E9-0716B6147944}" srcOrd="7" destOrd="0" presId="urn:microsoft.com/office/officeart/2005/8/layout/vList4"/>
    <dgm:cxn modelId="{E43FF3F9-93EA-4BBB-BB39-FA11A3EE1BA5}" type="presParOf" srcId="{EE2B5513-71F2-4965-A124-FB12C333EF84}" destId="{27E1C911-EDD8-490F-BDAC-961ECF817B4B}" srcOrd="8" destOrd="0" presId="urn:microsoft.com/office/officeart/2005/8/layout/vList4"/>
    <dgm:cxn modelId="{C731437C-ADFF-4FA4-A560-5EF86A1B27BF}" type="presParOf" srcId="{27E1C911-EDD8-490F-BDAC-961ECF817B4B}" destId="{43FFA6DF-658D-4999-9246-A58CEE093B68}" srcOrd="0" destOrd="0" presId="urn:microsoft.com/office/officeart/2005/8/layout/vList4"/>
    <dgm:cxn modelId="{946E468A-6521-4A60-A5A4-FBC6B893B361}" type="presParOf" srcId="{27E1C911-EDD8-490F-BDAC-961ECF817B4B}" destId="{6F90E55E-84C2-48F5-823F-05E269B44D1D}" srcOrd="1" destOrd="0" presId="urn:microsoft.com/office/officeart/2005/8/layout/vList4"/>
    <dgm:cxn modelId="{501603ED-134E-4D82-988B-ACFF75DA8124}" type="presParOf" srcId="{27E1C911-EDD8-490F-BDAC-961ECF817B4B}" destId="{A91ABACB-1A51-4DDF-8191-892601DFBDB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8DF750-9111-474D-BCE4-EAF3545C685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</dgm:pt>
    <dgm:pt modelId="{29AF1E50-BF73-48E8-BA64-3435C4CCE53D}">
      <dgm:prSet phldrT="[Text]" custT="1"/>
      <dgm:spPr/>
      <dgm:t>
        <a:bodyPr/>
        <a:lstStyle/>
        <a:p>
          <a:r>
            <a:rPr lang="lv-LV" sz="2000" b="1" dirty="0"/>
            <a:t>Aizputes novads:  6,2 NVO uz 1000 iedzīvotājiem </a:t>
          </a:r>
          <a:r>
            <a:rPr lang="lv-LV" sz="2000" b="0" dirty="0"/>
            <a:t>8 883 iedzīvotāju; 55 NVO</a:t>
          </a:r>
          <a:endParaRPr lang="lv-LV" sz="2000" dirty="0"/>
        </a:p>
      </dgm:t>
    </dgm:pt>
    <dgm:pt modelId="{3FC35CB9-F7D8-46DE-8927-F55ECF34736D}" type="sibTrans" cxnId="{F650B5D3-744E-4382-A361-28EF9E2B9499}">
      <dgm:prSet/>
      <dgm:spPr/>
      <dgm:t>
        <a:bodyPr/>
        <a:lstStyle/>
        <a:p>
          <a:endParaRPr lang="lv-LV" sz="2000"/>
        </a:p>
      </dgm:t>
    </dgm:pt>
    <dgm:pt modelId="{6616ADA2-A8F2-4ABE-A0FA-0FFCE8977D40}" type="parTrans" cxnId="{F650B5D3-744E-4382-A361-28EF9E2B9499}">
      <dgm:prSet/>
      <dgm:spPr/>
      <dgm:t>
        <a:bodyPr/>
        <a:lstStyle/>
        <a:p>
          <a:endParaRPr lang="lv-LV" sz="2000"/>
        </a:p>
      </dgm:t>
    </dgm:pt>
    <dgm:pt modelId="{149291FC-F652-41A8-ADD6-96E5B66FF02F}">
      <dgm:prSet phldrT="[Text]" custT="1"/>
      <dgm:spPr/>
      <dgm:t>
        <a:bodyPr/>
        <a:lstStyle/>
        <a:p>
          <a:r>
            <a:rPr lang="lv-LV" sz="2000" b="1" dirty="0"/>
            <a:t>Durbes novads:  6,0 NVO uz 1000 iedzīvotājiem </a:t>
          </a:r>
          <a:r>
            <a:rPr lang="lv-LV" sz="2000" b="0" dirty="0"/>
            <a:t>2 854 iedzīvotāju; 17 NVO</a:t>
          </a:r>
          <a:endParaRPr lang="lv-LV" sz="2000" dirty="0"/>
        </a:p>
      </dgm:t>
    </dgm:pt>
    <dgm:pt modelId="{81AE277D-6DA8-4504-9407-DB6BF66CD5C4}" type="parTrans" cxnId="{5F28A506-E538-4BC1-8016-61B0C7613560}">
      <dgm:prSet/>
      <dgm:spPr/>
      <dgm:t>
        <a:bodyPr/>
        <a:lstStyle/>
        <a:p>
          <a:endParaRPr lang="lv-LV"/>
        </a:p>
      </dgm:t>
    </dgm:pt>
    <dgm:pt modelId="{9074B7DE-2098-4090-9B90-28FE68231605}" type="sibTrans" cxnId="{5F28A506-E538-4BC1-8016-61B0C7613560}">
      <dgm:prSet/>
      <dgm:spPr/>
      <dgm:t>
        <a:bodyPr/>
        <a:lstStyle/>
        <a:p>
          <a:endParaRPr lang="lv-LV"/>
        </a:p>
      </dgm:t>
    </dgm:pt>
    <dgm:pt modelId="{D0A2983D-08FD-452C-847C-85F141F46FED}">
      <dgm:prSet phldrT="[Text]" custT="1"/>
      <dgm:spPr/>
      <dgm:t>
        <a:bodyPr/>
        <a:lstStyle/>
        <a:p>
          <a:r>
            <a:rPr lang="lv-LV" sz="2000" b="1" dirty="0"/>
            <a:t>Dundagas novads:  6,9 NVO uz 1000 iedzīvotājiem </a:t>
          </a:r>
          <a:r>
            <a:rPr lang="lv-LV" sz="2000" b="0" dirty="0"/>
            <a:t>4 039 iedzīvotāju; 28 NVO</a:t>
          </a:r>
        </a:p>
      </dgm:t>
    </dgm:pt>
    <dgm:pt modelId="{5ACF6FD3-C146-40A4-A55A-EED34CC0DAC9}" type="parTrans" cxnId="{F94D3F53-373D-4BB7-9957-69AB2ADC5140}">
      <dgm:prSet/>
      <dgm:spPr/>
      <dgm:t>
        <a:bodyPr/>
        <a:lstStyle/>
        <a:p>
          <a:endParaRPr lang="lv-LV"/>
        </a:p>
      </dgm:t>
    </dgm:pt>
    <dgm:pt modelId="{664390F3-F38E-46B8-86A7-6FFBC19F6167}" type="sibTrans" cxnId="{F94D3F53-373D-4BB7-9957-69AB2ADC5140}">
      <dgm:prSet/>
      <dgm:spPr/>
      <dgm:t>
        <a:bodyPr/>
        <a:lstStyle/>
        <a:p>
          <a:endParaRPr lang="lv-LV"/>
        </a:p>
      </dgm:t>
    </dgm:pt>
    <dgm:pt modelId="{87A941BC-DBDA-4D90-9A54-A776FC8575F4}">
      <dgm:prSet phldrT="[Text]" custT="1"/>
      <dgm:spPr/>
      <dgm:t>
        <a:bodyPr/>
        <a:lstStyle/>
        <a:p>
          <a:r>
            <a:rPr lang="lv-LV" sz="2000" b="1" dirty="0"/>
            <a:t>Brocēnu novads:  6,9 NVO uz 1000 iedzīvotājiem </a:t>
          </a:r>
          <a:r>
            <a:rPr lang="lv-LV" sz="2000" b="0" dirty="0"/>
            <a:t>5 785 iedzīvotāju; 40 NVO</a:t>
          </a:r>
        </a:p>
      </dgm:t>
    </dgm:pt>
    <dgm:pt modelId="{59FBDDAA-C6E7-4110-8E32-BEBEE72ACFCF}" type="parTrans" cxnId="{0F061466-0177-4E06-81A4-F71F901A7A5E}">
      <dgm:prSet/>
      <dgm:spPr/>
      <dgm:t>
        <a:bodyPr/>
        <a:lstStyle/>
        <a:p>
          <a:endParaRPr lang="lv-LV"/>
        </a:p>
      </dgm:t>
    </dgm:pt>
    <dgm:pt modelId="{BE1AB6B5-DE5D-4BC7-9D82-19E5CFCD28B4}" type="sibTrans" cxnId="{0F061466-0177-4E06-81A4-F71F901A7A5E}">
      <dgm:prSet/>
      <dgm:spPr/>
      <dgm:t>
        <a:bodyPr/>
        <a:lstStyle/>
        <a:p>
          <a:endParaRPr lang="lv-LV"/>
        </a:p>
      </dgm:t>
    </dgm:pt>
    <dgm:pt modelId="{51E9189B-B71E-4B85-8B77-BDADC77506F7}">
      <dgm:prSet phldrT="[Text]" custT="1"/>
      <dgm:spPr/>
      <dgm:t>
        <a:bodyPr/>
        <a:lstStyle/>
        <a:p>
          <a:r>
            <a:rPr lang="lv-LV" sz="2000" b="1" dirty="0"/>
            <a:t>Ventspils pilsēta:  6,0 NVO uz 1000 iedzīvotājiem </a:t>
          </a:r>
          <a:r>
            <a:rPr lang="lv-LV" sz="2000" b="0" dirty="0"/>
            <a:t>36 274 iedzīvotāju; 216 NVO</a:t>
          </a:r>
          <a:endParaRPr lang="lv-LV" sz="2000" dirty="0"/>
        </a:p>
      </dgm:t>
    </dgm:pt>
    <dgm:pt modelId="{7D042759-8370-4394-9A86-C7A1B5198E63}" type="parTrans" cxnId="{0B57FD7B-BB9A-4BE3-B9AD-EA4CF6CC4A14}">
      <dgm:prSet/>
      <dgm:spPr/>
      <dgm:t>
        <a:bodyPr/>
        <a:lstStyle/>
        <a:p>
          <a:endParaRPr lang="lv-LV"/>
        </a:p>
      </dgm:t>
    </dgm:pt>
    <dgm:pt modelId="{8AE27070-C513-4762-B7F5-EB295AE74232}" type="sibTrans" cxnId="{0B57FD7B-BB9A-4BE3-B9AD-EA4CF6CC4A14}">
      <dgm:prSet/>
      <dgm:spPr/>
      <dgm:t>
        <a:bodyPr/>
        <a:lstStyle/>
        <a:p>
          <a:endParaRPr lang="lv-LV"/>
        </a:p>
      </dgm:t>
    </dgm:pt>
    <dgm:pt modelId="{68CE8863-2DFE-434C-9F71-80172D6C031E}">
      <dgm:prSet phldrT="[Text]" custT="1"/>
      <dgm:spPr/>
      <dgm:t>
        <a:bodyPr/>
        <a:lstStyle/>
        <a:p>
          <a:r>
            <a:rPr lang="lv-LV" sz="2000" b="1" dirty="0"/>
            <a:t>Skrundas novads:  5,9 NVO uz 1000 iedzīvotājiem </a:t>
          </a:r>
          <a:r>
            <a:rPr lang="lv-LV" sz="2000" b="0" dirty="0"/>
            <a:t>5 082 iedzīvotāju; 30 NVO</a:t>
          </a:r>
          <a:endParaRPr lang="lv-LV" sz="2000" dirty="0"/>
        </a:p>
      </dgm:t>
    </dgm:pt>
    <dgm:pt modelId="{95599B6D-809B-45B1-9D29-EC88B8ABF086}" type="parTrans" cxnId="{4D608CA3-0AED-4707-95CF-892DE6F83B6D}">
      <dgm:prSet/>
      <dgm:spPr/>
      <dgm:t>
        <a:bodyPr/>
        <a:lstStyle/>
        <a:p>
          <a:endParaRPr lang="lv-LV"/>
        </a:p>
      </dgm:t>
    </dgm:pt>
    <dgm:pt modelId="{68D16034-B155-49B0-B8A2-E0F21CFD2930}" type="sibTrans" cxnId="{4D608CA3-0AED-4707-95CF-892DE6F83B6D}">
      <dgm:prSet/>
      <dgm:spPr/>
      <dgm:t>
        <a:bodyPr/>
        <a:lstStyle/>
        <a:p>
          <a:endParaRPr lang="lv-LV"/>
        </a:p>
      </dgm:t>
    </dgm:pt>
    <dgm:pt modelId="{633294DF-C733-4FD1-AACE-0813E2795362}">
      <dgm:prSet phldrT="[Text]" custT="1"/>
      <dgm:spPr/>
      <dgm:t>
        <a:bodyPr/>
        <a:lstStyle/>
        <a:p>
          <a:r>
            <a:rPr lang="lv-LV" sz="2000" b="1" dirty="0"/>
            <a:t>Nīcas novads:  5,8 NVO uz 1000 iedzīvotājiem </a:t>
          </a:r>
          <a:r>
            <a:rPr lang="lv-LV" sz="2000" b="0" dirty="0"/>
            <a:t>3 419 iedzīvotāju; 20 NVO</a:t>
          </a:r>
          <a:endParaRPr lang="lv-LV" sz="2000" dirty="0"/>
        </a:p>
      </dgm:t>
    </dgm:pt>
    <dgm:pt modelId="{A01B398B-91B9-4B24-ACDB-477CDF68981D}" type="parTrans" cxnId="{0B5AD5EA-AEF2-4742-AFBF-3124922CD2F1}">
      <dgm:prSet/>
      <dgm:spPr/>
      <dgm:t>
        <a:bodyPr/>
        <a:lstStyle/>
        <a:p>
          <a:endParaRPr lang="lv-LV"/>
        </a:p>
      </dgm:t>
    </dgm:pt>
    <dgm:pt modelId="{9302C7C8-48F3-487E-B2AE-2100D69FA041}" type="sibTrans" cxnId="{0B5AD5EA-AEF2-4742-AFBF-3124922CD2F1}">
      <dgm:prSet/>
      <dgm:spPr/>
      <dgm:t>
        <a:bodyPr/>
        <a:lstStyle/>
        <a:p>
          <a:endParaRPr lang="lv-LV"/>
        </a:p>
      </dgm:t>
    </dgm:pt>
    <dgm:pt modelId="{E8A80BFA-64DB-48CA-A000-38DAFF35FFA3}">
      <dgm:prSet phldrT="[Text]" custT="1"/>
      <dgm:spPr/>
      <dgm:t>
        <a:bodyPr/>
        <a:lstStyle/>
        <a:p>
          <a:r>
            <a:rPr lang="lv-LV" sz="2000" b="1" dirty="0"/>
            <a:t>Priekules novads:  5,4 NVO uz 1000 iedzīvotājiem </a:t>
          </a:r>
          <a:r>
            <a:rPr lang="lv-LV" sz="2000" b="0" dirty="0"/>
            <a:t>5 555 iedzīvotāju; 30 NVO</a:t>
          </a:r>
          <a:endParaRPr lang="lv-LV" sz="2000" dirty="0"/>
        </a:p>
      </dgm:t>
    </dgm:pt>
    <dgm:pt modelId="{15EA8CE9-DE1A-4357-9979-6766FE77D072}" type="parTrans" cxnId="{0729708F-4651-40C5-9C98-11CFF8CE5997}">
      <dgm:prSet/>
      <dgm:spPr/>
      <dgm:t>
        <a:bodyPr/>
        <a:lstStyle/>
        <a:p>
          <a:endParaRPr lang="lv-LV"/>
        </a:p>
      </dgm:t>
    </dgm:pt>
    <dgm:pt modelId="{26BB99DB-DD53-4499-A277-D3BFFBB45A98}" type="sibTrans" cxnId="{0729708F-4651-40C5-9C98-11CFF8CE5997}">
      <dgm:prSet/>
      <dgm:spPr/>
      <dgm:t>
        <a:bodyPr/>
        <a:lstStyle/>
        <a:p>
          <a:endParaRPr lang="lv-LV"/>
        </a:p>
      </dgm:t>
    </dgm:pt>
    <dgm:pt modelId="{D2DB9DC0-6C3D-4884-B143-17D407DBCA0C}">
      <dgm:prSet phldrT="[Text]" custT="1"/>
      <dgm:spPr/>
      <dgm:t>
        <a:bodyPr/>
        <a:lstStyle/>
        <a:p>
          <a:r>
            <a:rPr lang="lv-LV" sz="2000" b="1" dirty="0"/>
            <a:t>Vaiņodes novads:  3,6 NVO uz 1000 iedzīvotājiem </a:t>
          </a:r>
          <a:r>
            <a:rPr lang="lv-LV" sz="2000" b="0" dirty="0"/>
            <a:t>2 469 iedzīvotāju; 9 NVO</a:t>
          </a:r>
          <a:endParaRPr lang="lv-LV" sz="2000" dirty="0"/>
        </a:p>
      </dgm:t>
    </dgm:pt>
    <dgm:pt modelId="{86BE690C-FE6A-465F-8675-F307257565A0}" type="parTrans" cxnId="{11B65B6B-EB80-440F-9366-992700E3A7F0}">
      <dgm:prSet/>
      <dgm:spPr/>
      <dgm:t>
        <a:bodyPr/>
        <a:lstStyle/>
        <a:p>
          <a:endParaRPr lang="lv-LV"/>
        </a:p>
      </dgm:t>
    </dgm:pt>
    <dgm:pt modelId="{39EBBE10-3C7B-4B61-A1D4-D77CC9AC5561}" type="sibTrans" cxnId="{11B65B6B-EB80-440F-9366-992700E3A7F0}">
      <dgm:prSet/>
      <dgm:spPr/>
      <dgm:t>
        <a:bodyPr/>
        <a:lstStyle/>
        <a:p>
          <a:endParaRPr lang="lv-LV"/>
        </a:p>
      </dgm:t>
    </dgm:pt>
    <dgm:pt modelId="{87FCFA8C-C036-48A6-9E3B-9A7F1A3EF743}" type="pres">
      <dgm:prSet presAssocID="{CB8DF750-9111-474D-BCE4-EAF3545C685D}" presName="vert0" presStyleCnt="0">
        <dgm:presLayoutVars>
          <dgm:dir/>
          <dgm:animOne val="branch"/>
          <dgm:animLvl val="lvl"/>
        </dgm:presLayoutVars>
      </dgm:prSet>
      <dgm:spPr/>
    </dgm:pt>
    <dgm:pt modelId="{7E766741-46ED-46AF-94AA-A52A3DE51550}" type="pres">
      <dgm:prSet presAssocID="{D0A2983D-08FD-452C-847C-85F141F46FED}" presName="thickLine" presStyleLbl="alignNode1" presStyleIdx="0" presStyleCnt="9"/>
      <dgm:spPr/>
    </dgm:pt>
    <dgm:pt modelId="{B574EADD-3C25-4380-93D6-4D05A50D13B4}" type="pres">
      <dgm:prSet presAssocID="{D0A2983D-08FD-452C-847C-85F141F46FED}" presName="horz1" presStyleCnt="0"/>
      <dgm:spPr/>
    </dgm:pt>
    <dgm:pt modelId="{A8F588B7-B214-4F64-978E-A567E6880646}" type="pres">
      <dgm:prSet presAssocID="{D0A2983D-08FD-452C-847C-85F141F46FED}" presName="tx1" presStyleLbl="revTx" presStyleIdx="0" presStyleCnt="9"/>
      <dgm:spPr/>
    </dgm:pt>
    <dgm:pt modelId="{14B87D74-130B-4939-BF3E-EC98E64A1FF7}" type="pres">
      <dgm:prSet presAssocID="{D0A2983D-08FD-452C-847C-85F141F46FED}" presName="vert1" presStyleCnt="0"/>
      <dgm:spPr/>
    </dgm:pt>
    <dgm:pt modelId="{5C531CB4-B89A-4AB4-8918-F94FBB0C7E48}" type="pres">
      <dgm:prSet presAssocID="{87A941BC-DBDA-4D90-9A54-A776FC8575F4}" presName="thickLine" presStyleLbl="alignNode1" presStyleIdx="1" presStyleCnt="9"/>
      <dgm:spPr/>
    </dgm:pt>
    <dgm:pt modelId="{248A7803-4E09-4416-B77F-4A51A2BCFA0F}" type="pres">
      <dgm:prSet presAssocID="{87A941BC-DBDA-4D90-9A54-A776FC8575F4}" presName="horz1" presStyleCnt="0"/>
      <dgm:spPr/>
    </dgm:pt>
    <dgm:pt modelId="{2097575F-8B76-428B-9128-8B55BDA236FB}" type="pres">
      <dgm:prSet presAssocID="{87A941BC-DBDA-4D90-9A54-A776FC8575F4}" presName="tx1" presStyleLbl="revTx" presStyleIdx="1" presStyleCnt="9"/>
      <dgm:spPr/>
    </dgm:pt>
    <dgm:pt modelId="{D0258F19-4491-44CA-A9A4-9DB952D67CB5}" type="pres">
      <dgm:prSet presAssocID="{87A941BC-DBDA-4D90-9A54-A776FC8575F4}" presName="vert1" presStyleCnt="0"/>
      <dgm:spPr/>
    </dgm:pt>
    <dgm:pt modelId="{68B4BE74-A3BC-44EF-8334-B5372EE2D1CC}" type="pres">
      <dgm:prSet presAssocID="{29AF1E50-BF73-48E8-BA64-3435C4CCE53D}" presName="thickLine" presStyleLbl="alignNode1" presStyleIdx="2" presStyleCnt="9"/>
      <dgm:spPr/>
    </dgm:pt>
    <dgm:pt modelId="{05AC6EBA-5DFF-47E2-8AF8-2FC12753E4CA}" type="pres">
      <dgm:prSet presAssocID="{29AF1E50-BF73-48E8-BA64-3435C4CCE53D}" presName="horz1" presStyleCnt="0"/>
      <dgm:spPr/>
    </dgm:pt>
    <dgm:pt modelId="{5B25BB04-16FE-48E3-8D25-81B75B9D5A5D}" type="pres">
      <dgm:prSet presAssocID="{29AF1E50-BF73-48E8-BA64-3435C4CCE53D}" presName="tx1" presStyleLbl="revTx" presStyleIdx="2" presStyleCnt="9"/>
      <dgm:spPr/>
    </dgm:pt>
    <dgm:pt modelId="{41EA8BBB-3076-4F97-BAE0-C5D998E30699}" type="pres">
      <dgm:prSet presAssocID="{29AF1E50-BF73-48E8-BA64-3435C4CCE53D}" presName="vert1" presStyleCnt="0"/>
      <dgm:spPr/>
    </dgm:pt>
    <dgm:pt modelId="{F6B521D5-119C-42A5-B305-5516F33CA1F1}" type="pres">
      <dgm:prSet presAssocID="{149291FC-F652-41A8-ADD6-96E5B66FF02F}" presName="thickLine" presStyleLbl="alignNode1" presStyleIdx="3" presStyleCnt="9"/>
      <dgm:spPr/>
    </dgm:pt>
    <dgm:pt modelId="{AEFD950B-8E22-424E-AD10-1AA67EA7E3E9}" type="pres">
      <dgm:prSet presAssocID="{149291FC-F652-41A8-ADD6-96E5B66FF02F}" presName="horz1" presStyleCnt="0"/>
      <dgm:spPr/>
    </dgm:pt>
    <dgm:pt modelId="{70C3B01F-2D73-4EAD-ADAA-E94272C1A892}" type="pres">
      <dgm:prSet presAssocID="{149291FC-F652-41A8-ADD6-96E5B66FF02F}" presName="tx1" presStyleLbl="revTx" presStyleIdx="3" presStyleCnt="9"/>
      <dgm:spPr/>
    </dgm:pt>
    <dgm:pt modelId="{554879A8-B9C5-4CD1-9E19-E58BC8168256}" type="pres">
      <dgm:prSet presAssocID="{149291FC-F652-41A8-ADD6-96E5B66FF02F}" presName="vert1" presStyleCnt="0"/>
      <dgm:spPr/>
    </dgm:pt>
    <dgm:pt modelId="{DD881FEC-1108-4BF5-AE56-99FD37BE82FF}" type="pres">
      <dgm:prSet presAssocID="{51E9189B-B71E-4B85-8B77-BDADC77506F7}" presName="thickLine" presStyleLbl="alignNode1" presStyleIdx="4" presStyleCnt="9"/>
      <dgm:spPr/>
    </dgm:pt>
    <dgm:pt modelId="{646BCEBA-C99B-4941-8160-F1284A338051}" type="pres">
      <dgm:prSet presAssocID="{51E9189B-B71E-4B85-8B77-BDADC77506F7}" presName="horz1" presStyleCnt="0"/>
      <dgm:spPr/>
    </dgm:pt>
    <dgm:pt modelId="{00184755-329C-4813-9BF8-67E046C3CCF4}" type="pres">
      <dgm:prSet presAssocID="{51E9189B-B71E-4B85-8B77-BDADC77506F7}" presName="tx1" presStyleLbl="revTx" presStyleIdx="4" presStyleCnt="9"/>
      <dgm:spPr/>
    </dgm:pt>
    <dgm:pt modelId="{64B84C91-F213-465F-92D9-9EA72221A0E9}" type="pres">
      <dgm:prSet presAssocID="{51E9189B-B71E-4B85-8B77-BDADC77506F7}" presName="vert1" presStyleCnt="0"/>
      <dgm:spPr/>
    </dgm:pt>
    <dgm:pt modelId="{A87BF67E-BBEF-4479-87DA-FEE5CD05B972}" type="pres">
      <dgm:prSet presAssocID="{68CE8863-2DFE-434C-9F71-80172D6C031E}" presName="thickLine" presStyleLbl="alignNode1" presStyleIdx="5" presStyleCnt="9"/>
      <dgm:spPr/>
    </dgm:pt>
    <dgm:pt modelId="{E04FC672-1D7C-4049-9E2D-B8925B818BB9}" type="pres">
      <dgm:prSet presAssocID="{68CE8863-2DFE-434C-9F71-80172D6C031E}" presName="horz1" presStyleCnt="0"/>
      <dgm:spPr/>
    </dgm:pt>
    <dgm:pt modelId="{5D9153B2-E4AE-4FE8-8DDB-28D16E95D357}" type="pres">
      <dgm:prSet presAssocID="{68CE8863-2DFE-434C-9F71-80172D6C031E}" presName="tx1" presStyleLbl="revTx" presStyleIdx="5" presStyleCnt="9"/>
      <dgm:spPr/>
    </dgm:pt>
    <dgm:pt modelId="{F0EBEC1D-9063-418A-9E3C-DBC641B44049}" type="pres">
      <dgm:prSet presAssocID="{68CE8863-2DFE-434C-9F71-80172D6C031E}" presName="vert1" presStyleCnt="0"/>
      <dgm:spPr/>
    </dgm:pt>
    <dgm:pt modelId="{0CAE7D30-6F97-4342-9A1F-6A819B268DBB}" type="pres">
      <dgm:prSet presAssocID="{633294DF-C733-4FD1-AACE-0813E2795362}" presName="thickLine" presStyleLbl="alignNode1" presStyleIdx="6" presStyleCnt="9"/>
      <dgm:spPr/>
    </dgm:pt>
    <dgm:pt modelId="{1268FD73-163D-4A90-8133-FD252DD89EA1}" type="pres">
      <dgm:prSet presAssocID="{633294DF-C733-4FD1-AACE-0813E2795362}" presName="horz1" presStyleCnt="0"/>
      <dgm:spPr/>
    </dgm:pt>
    <dgm:pt modelId="{CE398D21-2622-412B-812B-A9637CDDA380}" type="pres">
      <dgm:prSet presAssocID="{633294DF-C733-4FD1-AACE-0813E2795362}" presName="tx1" presStyleLbl="revTx" presStyleIdx="6" presStyleCnt="9"/>
      <dgm:spPr/>
    </dgm:pt>
    <dgm:pt modelId="{438CF223-8994-4D1E-A04D-C22480999D09}" type="pres">
      <dgm:prSet presAssocID="{633294DF-C733-4FD1-AACE-0813E2795362}" presName="vert1" presStyleCnt="0"/>
      <dgm:spPr/>
    </dgm:pt>
    <dgm:pt modelId="{EC051A85-BD1B-4770-A5FF-2F39DC14208D}" type="pres">
      <dgm:prSet presAssocID="{E8A80BFA-64DB-48CA-A000-38DAFF35FFA3}" presName="thickLine" presStyleLbl="alignNode1" presStyleIdx="7" presStyleCnt="9"/>
      <dgm:spPr/>
    </dgm:pt>
    <dgm:pt modelId="{8BA4D981-378E-41F8-A243-DC5B4CBB2D96}" type="pres">
      <dgm:prSet presAssocID="{E8A80BFA-64DB-48CA-A000-38DAFF35FFA3}" presName="horz1" presStyleCnt="0"/>
      <dgm:spPr/>
    </dgm:pt>
    <dgm:pt modelId="{316FD6C5-4625-4FAD-BEB8-5E73CAF58CF0}" type="pres">
      <dgm:prSet presAssocID="{E8A80BFA-64DB-48CA-A000-38DAFF35FFA3}" presName="tx1" presStyleLbl="revTx" presStyleIdx="7" presStyleCnt="9"/>
      <dgm:spPr/>
    </dgm:pt>
    <dgm:pt modelId="{CD831132-244D-4455-875E-9B24DC8D24A4}" type="pres">
      <dgm:prSet presAssocID="{E8A80BFA-64DB-48CA-A000-38DAFF35FFA3}" presName="vert1" presStyleCnt="0"/>
      <dgm:spPr/>
    </dgm:pt>
    <dgm:pt modelId="{47AFCA35-D4C4-4660-9517-91E866D73CF0}" type="pres">
      <dgm:prSet presAssocID="{D2DB9DC0-6C3D-4884-B143-17D407DBCA0C}" presName="thickLine" presStyleLbl="alignNode1" presStyleIdx="8" presStyleCnt="9"/>
      <dgm:spPr/>
    </dgm:pt>
    <dgm:pt modelId="{FAD194CF-C3EE-414F-9E5D-E62A18CD152A}" type="pres">
      <dgm:prSet presAssocID="{D2DB9DC0-6C3D-4884-B143-17D407DBCA0C}" presName="horz1" presStyleCnt="0"/>
      <dgm:spPr/>
    </dgm:pt>
    <dgm:pt modelId="{968BF00D-E6AE-47A9-BEB8-01D15A58A5FC}" type="pres">
      <dgm:prSet presAssocID="{D2DB9DC0-6C3D-4884-B143-17D407DBCA0C}" presName="tx1" presStyleLbl="revTx" presStyleIdx="8" presStyleCnt="9"/>
      <dgm:spPr/>
    </dgm:pt>
    <dgm:pt modelId="{E35FF5B1-6E87-44EB-A592-8D7A19AAFD68}" type="pres">
      <dgm:prSet presAssocID="{D2DB9DC0-6C3D-4884-B143-17D407DBCA0C}" presName="vert1" presStyleCnt="0"/>
      <dgm:spPr/>
    </dgm:pt>
  </dgm:ptLst>
  <dgm:cxnLst>
    <dgm:cxn modelId="{1C253F05-4DC9-43E9-A2DA-ABD0A91E15DB}" type="presOf" srcId="{149291FC-F652-41A8-ADD6-96E5B66FF02F}" destId="{70C3B01F-2D73-4EAD-ADAA-E94272C1A892}" srcOrd="0" destOrd="0" presId="urn:microsoft.com/office/officeart/2008/layout/LinedList"/>
    <dgm:cxn modelId="{5F28A506-E538-4BC1-8016-61B0C7613560}" srcId="{CB8DF750-9111-474D-BCE4-EAF3545C685D}" destId="{149291FC-F652-41A8-ADD6-96E5B66FF02F}" srcOrd="3" destOrd="0" parTransId="{81AE277D-6DA8-4504-9407-DB6BF66CD5C4}" sibTransId="{9074B7DE-2098-4090-9B90-28FE68231605}"/>
    <dgm:cxn modelId="{1164A20D-2035-42BC-9489-1234FE774BC6}" type="presOf" srcId="{E8A80BFA-64DB-48CA-A000-38DAFF35FFA3}" destId="{316FD6C5-4625-4FAD-BEB8-5E73CAF58CF0}" srcOrd="0" destOrd="0" presId="urn:microsoft.com/office/officeart/2008/layout/LinedList"/>
    <dgm:cxn modelId="{B940931B-B619-4E6B-A94A-3628BDA2AA66}" type="presOf" srcId="{51E9189B-B71E-4B85-8B77-BDADC77506F7}" destId="{00184755-329C-4813-9BF8-67E046C3CCF4}" srcOrd="0" destOrd="0" presId="urn:microsoft.com/office/officeart/2008/layout/LinedList"/>
    <dgm:cxn modelId="{7065515D-1AB1-4A19-A07D-5205D8097356}" type="presOf" srcId="{68CE8863-2DFE-434C-9F71-80172D6C031E}" destId="{5D9153B2-E4AE-4FE8-8DDB-28D16E95D357}" srcOrd="0" destOrd="0" presId="urn:microsoft.com/office/officeart/2008/layout/LinedList"/>
    <dgm:cxn modelId="{0F061466-0177-4E06-81A4-F71F901A7A5E}" srcId="{CB8DF750-9111-474D-BCE4-EAF3545C685D}" destId="{87A941BC-DBDA-4D90-9A54-A776FC8575F4}" srcOrd="1" destOrd="0" parTransId="{59FBDDAA-C6E7-4110-8E32-BEBEE72ACFCF}" sibTransId="{BE1AB6B5-DE5D-4BC7-9D82-19E5CFCD28B4}"/>
    <dgm:cxn modelId="{A4A85B4B-69E5-4344-A7F0-BF0B087ECE38}" type="presOf" srcId="{D0A2983D-08FD-452C-847C-85F141F46FED}" destId="{A8F588B7-B214-4F64-978E-A567E6880646}" srcOrd="0" destOrd="0" presId="urn:microsoft.com/office/officeart/2008/layout/LinedList"/>
    <dgm:cxn modelId="{11B65B6B-EB80-440F-9366-992700E3A7F0}" srcId="{CB8DF750-9111-474D-BCE4-EAF3545C685D}" destId="{D2DB9DC0-6C3D-4884-B143-17D407DBCA0C}" srcOrd="8" destOrd="0" parTransId="{86BE690C-FE6A-465F-8675-F307257565A0}" sibTransId="{39EBBE10-3C7B-4B61-A1D4-D77CC9AC5561}"/>
    <dgm:cxn modelId="{F94D3F53-373D-4BB7-9957-69AB2ADC5140}" srcId="{CB8DF750-9111-474D-BCE4-EAF3545C685D}" destId="{D0A2983D-08FD-452C-847C-85F141F46FED}" srcOrd="0" destOrd="0" parTransId="{5ACF6FD3-C146-40A4-A55A-EED34CC0DAC9}" sibTransId="{664390F3-F38E-46B8-86A7-6FFBC19F6167}"/>
    <dgm:cxn modelId="{0B57FD7B-BB9A-4BE3-B9AD-EA4CF6CC4A14}" srcId="{CB8DF750-9111-474D-BCE4-EAF3545C685D}" destId="{51E9189B-B71E-4B85-8B77-BDADC77506F7}" srcOrd="4" destOrd="0" parTransId="{7D042759-8370-4394-9A86-C7A1B5198E63}" sibTransId="{8AE27070-C513-4762-B7F5-EB295AE74232}"/>
    <dgm:cxn modelId="{DFD75E7D-98C9-4997-9475-6A2CD8D4589A}" type="presOf" srcId="{29AF1E50-BF73-48E8-BA64-3435C4CCE53D}" destId="{5B25BB04-16FE-48E3-8D25-81B75B9D5A5D}" srcOrd="0" destOrd="0" presId="urn:microsoft.com/office/officeart/2008/layout/LinedList"/>
    <dgm:cxn modelId="{DC9DB685-017D-46F7-BE4D-40681DA0FB85}" type="presOf" srcId="{CB8DF750-9111-474D-BCE4-EAF3545C685D}" destId="{87FCFA8C-C036-48A6-9E3B-9A7F1A3EF743}" srcOrd="0" destOrd="0" presId="urn:microsoft.com/office/officeart/2008/layout/LinedList"/>
    <dgm:cxn modelId="{0729708F-4651-40C5-9C98-11CFF8CE5997}" srcId="{CB8DF750-9111-474D-BCE4-EAF3545C685D}" destId="{E8A80BFA-64DB-48CA-A000-38DAFF35FFA3}" srcOrd="7" destOrd="0" parTransId="{15EA8CE9-DE1A-4357-9979-6766FE77D072}" sibTransId="{26BB99DB-DD53-4499-A277-D3BFFBB45A98}"/>
    <dgm:cxn modelId="{4D608CA3-0AED-4707-95CF-892DE6F83B6D}" srcId="{CB8DF750-9111-474D-BCE4-EAF3545C685D}" destId="{68CE8863-2DFE-434C-9F71-80172D6C031E}" srcOrd="5" destOrd="0" parTransId="{95599B6D-809B-45B1-9D29-EC88B8ABF086}" sibTransId="{68D16034-B155-49B0-B8A2-E0F21CFD2930}"/>
    <dgm:cxn modelId="{BC90C8A6-00AF-4C78-AA10-C7D0B147D21B}" type="presOf" srcId="{633294DF-C733-4FD1-AACE-0813E2795362}" destId="{CE398D21-2622-412B-812B-A9637CDDA380}" srcOrd="0" destOrd="0" presId="urn:microsoft.com/office/officeart/2008/layout/LinedList"/>
    <dgm:cxn modelId="{273A76B2-2112-4D6A-8DE7-5DFF32692CFD}" type="presOf" srcId="{D2DB9DC0-6C3D-4884-B143-17D407DBCA0C}" destId="{968BF00D-E6AE-47A9-BEB8-01D15A58A5FC}" srcOrd="0" destOrd="0" presId="urn:microsoft.com/office/officeart/2008/layout/LinedList"/>
    <dgm:cxn modelId="{F650B5D3-744E-4382-A361-28EF9E2B9499}" srcId="{CB8DF750-9111-474D-BCE4-EAF3545C685D}" destId="{29AF1E50-BF73-48E8-BA64-3435C4CCE53D}" srcOrd="2" destOrd="0" parTransId="{6616ADA2-A8F2-4ABE-A0FA-0FFCE8977D40}" sibTransId="{3FC35CB9-F7D8-46DE-8927-F55ECF34736D}"/>
    <dgm:cxn modelId="{53DE27DD-10A5-4172-BC55-93A4E15AD336}" type="presOf" srcId="{87A941BC-DBDA-4D90-9A54-A776FC8575F4}" destId="{2097575F-8B76-428B-9128-8B55BDA236FB}" srcOrd="0" destOrd="0" presId="urn:microsoft.com/office/officeart/2008/layout/LinedList"/>
    <dgm:cxn modelId="{0B5AD5EA-AEF2-4742-AFBF-3124922CD2F1}" srcId="{CB8DF750-9111-474D-BCE4-EAF3545C685D}" destId="{633294DF-C733-4FD1-AACE-0813E2795362}" srcOrd="6" destOrd="0" parTransId="{A01B398B-91B9-4B24-ACDB-477CDF68981D}" sibTransId="{9302C7C8-48F3-487E-B2AE-2100D69FA041}"/>
    <dgm:cxn modelId="{2E411A25-D31B-4C54-BDC5-CF479D34FD94}" type="presParOf" srcId="{87FCFA8C-C036-48A6-9E3B-9A7F1A3EF743}" destId="{7E766741-46ED-46AF-94AA-A52A3DE51550}" srcOrd="0" destOrd="0" presId="urn:microsoft.com/office/officeart/2008/layout/LinedList"/>
    <dgm:cxn modelId="{B4B0A452-7B15-4198-BA7D-FDB898AFD484}" type="presParOf" srcId="{87FCFA8C-C036-48A6-9E3B-9A7F1A3EF743}" destId="{B574EADD-3C25-4380-93D6-4D05A50D13B4}" srcOrd="1" destOrd="0" presId="urn:microsoft.com/office/officeart/2008/layout/LinedList"/>
    <dgm:cxn modelId="{27843AB7-810C-4304-ACF8-5093508798A8}" type="presParOf" srcId="{B574EADD-3C25-4380-93D6-4D05A50D13B4}" destId="{A8F588B7-B214-4F64-978E-A567E6880646}" srcOrd="0" destOrd="0" presId="urn:microsoft.com/office/officeart/2008/layout/LinedList"/>
    <dgm:cxn modelId="{A5C039E3-FDE5-4B1E-A414-DFDCE83B678B}" type="presParOf" srcId="{B574EADD-3C25-4380-93D6-4D05A50D13B4}" destId="{14B87D74-130B-4939-BF3E-EC98E64A1FF7}" srcOrd="1" destOrd="0" presId="urn:microsoft.com/office/officeart/2008/layout/LinedList"/>
    <dgm:cxn modelId="{71B51C4E-1010-4B36-8631-FF8632A43F19}" type="presParOf" srcId="{87FCFA8C-C036-48A6-9E3B-9A7F1A3EF743}" destId="{5C531CB4-B89A-4AB4-8918-F94FBB0C7E48}" srcOrd="2" destOrd="0" presId="urn:microsoft.com/office/officeart/2008/layout/LinedList"/>
    <dgm:cxn modelId="{E229F875-96E5-472B-8CB1-81081F580F2D}" type="presParOf" srcId="{87FCFA8C-C036-48A6-9E3B-9A7F1A3EF743}" destId="{248A7803-4E09-4416-B77F-4A51A2BCFA0F}" srcOrd="3" destOrd="0" presId="urn:microsoft.com/office/officeart/2008/layout/LinedList"/>
    <dgm:cxn modelId="{AB7E88E6-09AD-4648-A368-48856122880C}" type="presParOf" srcId="{248A7803-4E09-4416-B77F-4A51A2BCFA0F}" destId="{2097575F-8B76-428B-9128-8B55BDA236FB}" srcOrd="0" destOrd="0" presId="urn:microsoft.com/office/officeart/2008/layout/LinedList"/>
    <dgm:cxn modelId="{366A5B77-0544-40F5-B376-142A73B8F5FA}" type="presParOf" srcId="{248A7803-4E09-4416-B77F-4A51A2BCFA0F}" destId="{D0258F19-4491-44CA-A9A4-9DB952D67CB5}" srcOrd="1" destOrd="0" presId="urn:microsoft.com/office/officeart/2008/layout/LinedList"/>
    <dgm:cxn modelId="{84E825B0-3F07-4675-BF9F-4A0C13D93CC6}" type="presParOf" srcId="{87FCFA8C-C036-48A6-9E3B-9A7F1A3EF743}" destId="{68B4BE74-A3BC-44EF-8334-B5372EE2D1CC}" srcOrd="4" destOrd="0" presId="urn:microsoft.com/office/officeart/2008/layout/LinedList"/>
    <dgm:cxn modelId="{4E9F8413-D924-4C6A-935A-224C2310C348}" type="presParOf" srcId="{87FCFA8C-C036-48A6-9E3B-9A7F1A3EF743}" destId="{05AC6EBA-5DFF-47E2-8AF8-2FC12753E4CA}" srcOrd="5" destOrd="0" presId="urn:microsoft.com/office/officeart/2008/layout/LinedList"/>
    <dgm:cxn modelId="{5CC98A95-9F62-47BF-8D0B-129DBCC0A473}" type="presParOf" srcId="{05AC6EBA-5DFF-47E2-8AF8-2FC12753E4CA}" destId="{5B25BB04-16FE-48E3-8D25-81B75B9D5A5D}" srcOrd="0" destOrd="0" presId="urn:microsoft.com/office/officeart/2008/layout/LinedList"/>
    <dgm:cxn modelId="{B0219E59-5B49-4106-8DE9-8F836CD933AC}" type="presParOf" srcId="{05AC6EBA-5DFF-47E2-8AF8-2FC12753E4CA}" destId="{41EA8BBB-3076-4F97-BAE0-C5D998E30699}" srcOrd="1" destOrd="0" presId="urn:microsoft.com/office/officeart/2008/layout/LinedList"/>
    <dgm:cxn modelId="{38D238A7-0492-4BC4-AA32-40B7E1832DAA}" type="presParOf" srcId="{87FCFA8C-C036-48A6-9E3B-9A7F1A3EF743}" destId="{F6B521D5-119C-42A5-B305-5516F33CA1F1}" srcOrd="6" destOrd="0" presId="urn:microsoft.com/office/officeart/2008/layout/LinedList"/>
    <dgm:cxn modelId="{B94FCC8D-465E-4911-B864-20B9662C1193}" type="presParOf" srcId="{87FCFA8C-C036-48A6-9E3B-9A7F1A3EF743}" destId="{AEFD950B-8E22-424E-AD10-1AA67EA7E3E9}" srcOrd="7" destOrd="0" presId="urn:microsoft.com/office/officeart/2008/layout/LinedList"/>
    <dgm:cxn modelId="{2C419054-E108-493B-A6C1-C2381BD60997}" type="presParOf" srcId="{AEFD950B-8E22-424E-AD10-1AA67EA7E3E9}" destId="{70C3B01F-2D73-4EAD-ADAA-E94272C1A892}" srcOrd="0" destOrd="0" presId="urn:microsoft.com/office/officeart/2008/layout/LinedList"/>
    <dgm:cxn modelId="{FA9BC34B-DE20-4013-8A5B-4826667F848E}" type="presParOf" srcId="{AEFD950B-8E22-424E-AD10-1AA67EA7E3E9}" destId="{554879A8-B9C5-4CD1-9E19-E58BC8168256}" srcOrd="1" destOrd="0" presId="urn:microsoft.com/office/officeart/2008/layout/LinedList"/>
    <dgm:cxn modelId="{A34B63BE-9E62-40FF-866E-CDCFF48F9DF7}" type="presParOf" srcId="{87FCFA8C-C036-48A6-9E3B-9A7F1A3EF743}" destId="{DD881FEC-1108-4BF5-AE56-99FD37BE82FF}" srcOrd="8" destOrd="0" presId="urn:microsoft.com/office/officeart/2008/layout/LinedList"/>
    <dgm:cxn modelId="{E9CABD30-373B-41C3-AD35-BC67AC61E2D7}" type="presParOf" srcId="{87FCFA8C-C036-48A6-9E3B-9A7F1A3EF743}" destId="{646BCEBA-C99B-4941-8160-F1284A338051}" srcOrd="9" destOrd="0" presId="urn:microsoft.com/office/officeart/2008/layout/LinedList"/>
    <dgm:cxn modelId="{4CE09D46-F058-47DA-8589-A50FEE01CE8E}" type="presParOf" srcId="{646BCEBA-C99B-4941-8160-F1284A338051}" destId="{00184755-329C-4813-9BF8-67E046C3CCF4}" srcOrd="0" destOrd="0" presId="urn:microsoft.com/office/officeart/2008/layout/LinedList"/>
    <dgm:cxn modelId="{8D127E83-C730-4C05-BF6E-06DCD39CBB50}" type="presParOf" srcId="{646BCEBA-C99B-4941-8160-F1284A338051}" destId="{64B84C91-F213-465F-92D9-9EA72221A0E9}" srcOrd="1" destOrd="0" presId="urn:microsoft.com/office/officeart/2008/layout/LinedList"/>
    <dgm:cxn modelId="{26E829F5-BFEC-4168-ABE3-3E8087D7C25A}" type="presParOf" srcId="{87FCFA8C-C036-48A6-9E3B-9A7F1A3EF743}" destId="{A87BF67E-BBEF-4479-87DA-FEE5CD05B972}" srcOrd="10" destOrd="0" presId="urn:microsoft.com/office/officeart/2008/layout/LinedList"/>
    <dgm:cxn modelId="{2CAEF111-5DB9-4744-9503-BCD84B30D157}" type="presParOf" srcId="{87FCFA8C-C036-48A6-9E3B-9A7F1A3EF743}" destId="{E04FC672-1D7C-4049-9E2D-B8925B818BB9}" srcOrd="11" destOrd="0" presId="urn:microsoft.com/office/officeart/2008/layout/LinedList"/>
    <dgm:cxn modelId="{164A802D-894F-4757-8445-3B390C87EFDF}" type="presParOf" srcId="{E04FC672-1D7C-4049-9E2D-B8925B818BB9}" destId="{5D9153B2-E4AE-4FE8-8DDB-28D16E95D357}" srcOrd="0" destOrd="0" presId="urn:microsoft.com/office/officeart/2008/layout/LinedList"/>
    <dgm:cxn modelId="{AA4D2270-F468-4CD8-9C3B-C8BDCB665BD0}" type="presParOf" srcId="{E04FC672-1D7C-4049-9E2D-B8925B818BB9}" destId="{F0EBEC1D-9063-418A-9E3C-DBC641B44049}" srcOrd="1" destOrd="0" presId="urn:microsoft.com/office/officeart/2008/layout/LinedList"/>
    <dgm:cxn modelId="{CA5E09E1-374E-4AA5-BFF9-60D0DF914493}" type="presParOf" srcId="{87FCFA8C-C036-48A6-9E3B-9A7F1A3EF743}" destId="{0CAE7D30-6F97-4342-9A1F-6A819B268DBB}" srcOrd="12" destOrd="0" presId="urn:microsoft.com/office/officeart/2008/layout/LinedList"/>
    <dgm:cxn modelId="{7A51B0D1-7DFD-4589-8823-30933513EE4C}" type="presParOf" srcId="{87FCFA8C-C036-48A6-9E3B-9A7F1A3EF743}" destId="{1268FD73-163D-4A90-8133-FD252DD89EA1}" srcOrd="13" destOrd="0" presId="urn:microsoft.com/office/officeart/2008/layout/LinedList"/>
    <dgm:cxn modelId="{DCE3E14A-AF61-4A29-8729-0ECB46BF919F}" type="presParOf" srcId="{1268FD73-163D-4A90-8133-FD252DD89EA1}" destId="{CE398D21-2622-412B-812B-A9637CDDA380}" srcOrd="0" destOrd="0" presId="urn:microsoft.com/office/officeart/2008/layout/LinedList"/>
    <dgm:cxn modelId="{FD5A6DA9-3BAC-4B78-99CD-0BBF3A3714B3}" type="presParOf" srcId="{1268FD73-163D-4A90-8133-FD252DD89EA1}" destId="{438CF223-8994-4D1E-A04D-C22480999D09}" srcOrd="1" destOrd="0" presId="urn:microsoft.com/office/officeart/2008/layout/LinedList"/>
    <dgm:cxn modelId="{792C7E04-811B-4C72-B532-55F7F25C8C07}" type="presParOf" srcId="{87FCFA8C-C036-48A6-9E3B-9A7F1A3EF743}" destId="{EC051A85-BD1B-4770-A5FF-2F39DC14208D}" srcOrd="14" destOrd="0" presId="urn:microsoft.com/office/officeart/2008/layout/LinedList"/>
    <dgm:cxn modelId="{4E9B9768-7F9E-408F-9554-7D0EF5612580}" type="presParOf" srcId="{87FCFA8C-C036-48A6-9E3B-9A7F1A3EF743}" destId="{8BA4D981-378E-41F8-A243-DC5B4CBB2D96}" srcOrd="15" destOrd="0" presId="urn:microsoft.com/office/officeart/2008/layout/LinedList"/>
    <dgm:cxn modelId="{86C0C51F-72E8-4D61-80CD-66A4B67EACCA}" type="presParOf" srcId="{8BA4D981-378E-41F8-A243-DC5B4CBB2D96}" destId="{316FD6C5-4625-4FAD-BEB8-5E73CAF58CF0}" srcOrd="0" destOrd="0" presId="urn:microsoft.com/office/officeart/2008/layout/LinedList"/>
    <dgm:cxn modelId="{E8E370F7-A607-4874-BD86-554EF48E9241}" type="presParOf" srcId="{8BA4D981-378E-41F8-A243-DC5B4CBB2D96}" destId="{CD831132-244D-4455-875E-9B24DC8D24A4}" srcOrd="1" destOrd="0" presId="urn:microsoft.com/office/officeart/2008/layout/LinedList"/>
    <dgm:cxn modelId="{85A1A8B0-75F8-4F34-B82C-5CC431726405}" type="presParOf" srcId="{87FCFA8C-C036-48A6-9E3B-9A7F1A3EF743}" destId="{47AFCA35-D4C4-4660-9517-91E866D73CF0}" srcOrd="16" destOrd="0" presId="urn:microsoft.com/office/officeart/2008/layout/LinedList"/>
    <dgm:cxn modelId="{F40E605C-627E-461C-B9FD-1A3F1BDD8336}" type="presParOf" srcId="{87FCFA8C-C036-48A6-9E3B-9A7F1A3EF743}" destId="{FAD194CF-C3EE-414F-9E5D-E62A18CD152A}" srcOrd="17" destOrd="0" presId="urn:microsoft.com/office/officeart/2008/layout/LinedList"/>
    <dgm:cxn modelId="{0136B333-6605-4753-9D1F-6B3FB6FE666E}" type="presParOf" srcId="{FAD194CF-C3EE-414F-9E5D-E62A18CD152A}" destId="{968BF00D-E6AE-47A9-BEB8-01D15A58A5FC}" srcOrd="0" destOrd="0" presId="urn:microsoft.com/office/officeart/2008/layout/LinedList"/>
    <dgm:cxn modelId="{D1651718-BAAD-4C07-B5F2-77BC68147F46}" type="presParOf" srcId="{FAD194CF-C3EE-414F-9E5D-E62A18CD152A}" destId="{E35FF5B1-6E87-44EB-A592-8D7A19AAFD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401C9-60C1-4413-B2A4-61D0BF89048B}">
      <dsp:nvSpPr>
        <dsp:cNvPr id="0" name=""/>
        <dsp:cNvSpPr/>
      </dsp:nvSpPr>
      <dsp:spPr>
        <a:xfrm>
          <a:off x="1166438" y="765"/>
          <a:ext cx="1267523" cy="633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Sociālā izolētība</a:t>
          </a:r>
        </a:p>
      </dsp:txBody>
      <dsp:txXfrm>
        <a:off x="1185000" y="19327"/>
        <a:ext cx="1230399" cy="596637"/>
      </dsp:txXfrm>
    </dsp:sp>
    <dsp:sp modelId="{5EB58E90-CE66-4663-AD4D-691AF5764A18}">
      <dsp:nvSpPr>
        <dsp:cNvPr id="0" name=""/>
        <dsp:cNvSpPr/>
      </dsp:nvSpPr>
      <dsp:spPr>
        <a:xfrm rot="3600000">
          <a:off x="1993192" y="1113227"/>
          <a:ext cx="660738" cy="2218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900" kern="1200"/>
        </a:p>
      </dsp:txBody>
      <dsp:txXfrm>
        <a:off x="2059737" y="1157590"/>
        <a:ext cx="527648" cy="133090"/>
      </dsp:txXfrm>
    </dsp:sp>
    <dsp:sp modelId="{667DA46C-1600-4438-B6E0-77B30B4088B6}">
      <dsp:nvSpPr>
        <dsp:cNvPr id="0" name=""/>
        <dsp:cNvSpPr/>
      </dsp:nvSpPr>
      <dsp:spPr>
        <a:xfrm>
          <a:off x="2213161" y="1813744"/>
          <a:ext cx="1267523" cy="633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Nabadzība</a:t>
          </a:r>
        </a:p>
      </dsp:txBody>
      <dsp:txXfrm>
        <a:off x="2231723" y="1832306"/>
        <a:ext cx="1230399" cy="596637"/>
      </dsp:txXfrm>
    </dsp:sp>
    <dsp:sp modelId="{7B8C8749-494E-4B8D-98CB-32B585255A08}">
      <dsp:nvSpPr>
        <dsp:cNvPr id="0" name=""/>
        <dsp:cNvSpPr/>
      </dsp:nvSpPr>
      <dsp:spPr>
        <a:xfrm rot="10800000">
          <a:off x="1469830" y="2019716"/>
          <a:ext cx="660738" cy="2218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900" kern="1200"/>
        </a:p>
      </dsp:txBody>
      <dsp:txXfrm rot="10800000">
        <a:off x="1536375" y="2064079"/>
        <a:ext cx="527648" cy="133090"/>
      </dsp:txXfrm>
    </dsp:sp>
    <dsp:sp modelId="{BD9A9509-33E0-4460-8DA0-72B182EDE3A7}">
      <dsp:nvSpPr>
        <dsp:cNvPr id="0" name=""/>
        <dsp:cNvSpPr/>
      </dsp:nvSpPr>
      <dsp:spPr>
        <a:xfrm>
          <a:off x="119714" y="1813744"/>
          <a:ext cx="1267523" cy="633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Bezdarbs</a:t>
          </a:r>
        </a:p>
      </dsp:txBody>
      <dsp:txXfrm>
        <a:off x="138276" y="1832306"/>
        <a:ext cx="1230399" cy="596637"/>
      </dsp:txXfrm>
    </dsp:sp>
    <dsp:sp modelId="{88026BE7-D47A-4945-8C2F-9F8F16C49A4A}">
      <dsp:nvSpPr>
        <dsp:cNvPr id="0" name=""/>
        <dsp:cNvSpPr/>
      </dsp:nvSpPr>
      <dsp:spPr>
        <a:xfrm rot="18000000">
          <a:off x="946468" y="1113227"/>
          <a:ext cx="660738" cy="2218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900" kern="1200"/>
        </a:p>
      </dsp:txBody>
      <dsp:txXfrm>
        <a:off x="1013013" y="1157590"/>
        <a:ext cx="527648" cy="133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B4D23-E1B4-494F-B817-948EB70BE3F3}">
      <dsp:nvSpPr>
        <dsp:cNvPr id="0" name=""/>
        <dsp:cNvSpPr/>
      </dsp:nvSpPr>
      <dsp:spPr>
        <a:xfrm>
          <a:off x="0" y="0"/>
          <a:ext cx="8711952" cy="841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Saldus novads:  12,6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24 087 iedzīvotāju; 304 NVO</a:t>
          </a:r>
        </a:p>
      </dsp:txBody>
      <dsp:txXfrm>
        <a:off x="1826563" y="0"/>
        <a:ext cx="6885388" cy="841734"/>
      </dsp:txXfrm>
    </dsp:sp>
    <dsp:sp modelId="{0272AFDD-5297-4722-A489-7F60D93C65B7}">
      <dsp:nvSpPr>
        <dsp:cNvPr id="0" name=""/>
        <dsp:cNvSpPr/>
      </dsp:nvSpPr>
      <dsp:spPr>
        <a:xfrm>
          <a:off x="579099" y="84173"/>
          <a:ext cx="752538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B3B74-B245-4E18-B10F-FE0CC48604B0}">
      <dsp:nvSpPr>
        <dsp:cNvPr id="0" name=""/>
        <dsp:cNvSpPr/>
      </dsp:nvSpPr>
      <dsp:spPr>
        <a:xfrm>
          <a:off x="0" y="925907"/>
          <a:ext cx="8711952" cy="841734"/>
        </a:xfrm>
        <a:prstGeom prst="roundRect">
          <a:avLst>
            <a:gd name="adj" fmla="val 1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Alsungas novads:  11,3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1 416 iedzīvotāju; 16 NVO</a:t>
          </a:r>
        </a:p>
      </dsp:txBody>
      <dsp:txXfrm>
        <a:off x="1826563" y="925907"/>
        <a:ext cx="6885388" cy="841734"/>
      </dsp:txXfrm>
    </dsp:sp>
    <dsp:sp modelId="{CA96783E-6136-4A19-8AFA-CF8260E24817}">
      <dsp:nvSpPr>
        <dsp:cNvPr id="0" name=""/>
        <dsp:cNvSpPr/>
      </dsp:nvSpPr>
      <dsp:spPr>
        <a:xfrm>
          <a:off x="579099" y="1010080"/>
          <a:ext cx="752538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9F8CF-97A1-4139-88B6-93D6AF2B97E5}">
      <dsp:nvSpPr>
        <dsp:cNvPr id="0" name=""/>
        <dsp:cNvSpPr/>
      </dsp:nvSpPr>
      <dsp:spPr>
        <a:xfrm>
          <a:off x="0" y="1851815"/>
          <a:ext cx="8711952" cy="841734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Liepāja:  10,8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71 125 iedzīvotāju; 765 NVO</a:t>
          </a:r>
        </a:p>
      </dsp:txBody>
      <dsp:txXfrm>
        <a:off x="1826563" y="1851815"/>
        <a:ext cx="6885388" cy="841734"/>
      </dsp:txXfrm>
    </dsp:sp>
    <dsp:sp modelId="{C4496E14-E379-4AF0-8895-9BB0B80676B3}">
      <dsp:nvSpPr>
        <dsp:cNvPr id="0" name=""/>
        <dsp:cNvSpPr/>
      </dsp:nvSpPr>
      <dsp:spPr>
        <a:xfrm>
          <a:off x="651103" y="1935988"/>
          <a:ext cx="608529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08CB1-6680-416A-9AF5-D49607377A24}">
      <dsp:nvSpPr>
        <dsp:cNvPr id="0" name=""/>
        <dsp:cNvSpPr/>
      </dsp:nvSpPr>
      <dsp:spPr>
        <a:xfrm>
          <a:off x="0" y="2777722"/>
          <a:ext cx="8711952" cy="841734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Kuldīgas novads:  10,3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23 898 iedzīvotāju; 245 NVO</a:t>
          </a:r>
        </a:p>
      </dsp:txBody>
      <dsp:txXfrm>
        <a:off x="1826563" y="2777722"/>
        <a:ext cx="6885388" cy="841734"/>
      </dsp:txXfrm>
    </dsp:sp>
    <dsp:sp modelId="{08055616-3B8A-4DBD-9D9E-60448CDBC37E}">
      <dsp:nvSpPr>
        <dsp:cNvPr id="0" name=""/>
        <dsp:cNvSpPr/>
      </dsp:nvSpPr>
      <dsp:spPr>
        <a:xfrm>
          <a:off x="651103" y="2861896"/>
          <a:ext cx="608529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D0F75-0197-47F1-A8BE-10A5704A8FB1}">
      <dsp:nvSpPr>
        <dsp:cNvPr id="0" name=""/>
        <dsp:cNvSpPr/>
      </dsp:nvSpPr>
      <dsp:spPr>
        <a:xfrm>
          <a:off x="0" y="3703630"/>
          <a:ext cx="8711952" cy="841734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Rojas novads:  8,9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3 799 iedzīvotāju; 34 NVO</a:t>
          </a:r>
        </a:p>
      </dsp:txBody>
      <dsp:txXfrm>
        <a:off x="1826563" y="3703630"/>
        <a:ext cx="6885388" cy="841734"/>
      </dsp:txXfrm>
    </dsp:sp>
    <dsp:sp modelId="{950102C3-898E-4275-BEEE-CE643FD91E36}">
      <dsp:nvSpPr>
        <dsp:cNvPr id="0" name=""/>
        <dsp:cNvSpPr/>
      </dsp:nvSpPr>
      <dsp:spPr>
        <a:xfrm>
          <a:off x="579099" y="3787803"/>
          <a:ext cx="752538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75EEB-D81D-4E7A-A179-DA20070851FB}">
      <dsp:nvSpPr>
        <dsp:cNvPr id="0" name=""/>
        <dsp:cNvSpPr/>
      </dsp:nvSpPr>
      <dsp:spPr>
        <a:xfrm>
          <a:off x="0" y="4629537"/>
          <a:ext cx="8711952" cy="84173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/>
            <a:t>Pāvilostas novads:  8,5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/>
            <a:t>2 701 iedzīvotāju; 23 NVO</a:t>
          </a:r>
          <a:endParaRPr lang="lv-LV" sz="2000" b="0" kern="1200" dirty="0"/>
        </a:p>
      </dsp:txBody>
      <dsp:txXfrm>
        <a:off x="1826563" y="4629537"/>
        <a:ext cx="6885388" cy="841734"/>
      </dsp:txXfrm>
    </dsp:sp>
    <dsp:sp modelId="{9C3C55EB-348A-4A6F-B1B0-98AD71F4B727}">
      <dsp:nvSpPr>
        <dsp:cNvPr id="0" name=""/>
        <dsp:cNvSpPr/>
      </dsp:nvSpPr>
      <dsp:spPr>
        <a:xfrm>
          <a:off x="579099" y="4713711"/>
          <a:ext cx="752538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2000" b="-10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17A97-FBB6-49C3-ABD7-AFA11E690045}">
      <dsp:nvSpPr>
        <dsp:cNvPr id="0" name=""/>
        <dsp:cNvSpPr/>
      </dsp:nvSpPr>
      <dsp:spPr>
        <a:xfrm>
          <a:off x="0" y="0"/>
          <a:ext cx="8711952" cy="9861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Mērsraga novads:  8,2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1 582 iedzīvotāju; 13 NVO</a:t>
          </a:r>
        </a:p>
      </dsp:txBody>
      <dsp:txXfrm>
        <a:off x="1841000" y="0"/>
        <a:ext cx="6870951" cy="986101"/>
      </dsp:txXfrm>
    </dsp:sp>
    <dsp:sp modelId="{872A02D4-6867-46FC-B005-C73AEC96846F}">
      <dsp:nvSpPr>
        <dsp:cNvPr id="0" name=""/>
        <dsp:cNvSpPr/>
      </dsp:nvSpPr>
      <dsp:spPr>
        <a:xfrm>
          <a:off x="586888" y="98610"/>
          <a:ext cx="765832" cy="7888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1C99B-A2A0-4F9F-8A1D-8CB8D8E7F265}">
      <dsp:nvSpPr>
        <dsp:cNvPr id="0" name=""/>
        <dsp:cNvSpPr/>
      </dsp:nvSpPr>
      <dsp:spPr>
        <a:xfrm>
          <a:off x="0" y="1084711"/>
          <a:ext cx="8711952" cy="986101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Rucavas novads:  7,7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1 681 iedzīvotāju; 13 NVO</a:t>
          </a:r>
          <a:endParaRPr lang="lv-LV" sz="2000" kern="1200" dirty="0"/>
        </a:p>
      </dsp:txBody>
      <dsp:txXfrm>
        <a:off x="1841000" y="1084711"/>
        <a:ext cx="6870951" cy="986101"/>
      </dsp:txXfrm>
    </dsp:sp>
    <dsp:sp modelId="{61ABAAB9-923C-438E-A488-BB36B6B06859}">
      <dsp:nvSpPr>
        <dsp:cNvPr id="0" name=""/>
        <dsp:cNvSpPr/>
      </dsp:nvSpPr>
      <dsp:spPr>
        <a:xfrm>
          <a:off x="602640" y="1183322"/>
          <a:ext cx="734330" cy="7888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5BFA0-A747-4CD9-B088-10ABCAA946C7}">
      <dsp:nvSpPr>
        <dsp:cNvPr id="0" name=""/>
        <dsp:cNvSpPr/>
      </dsp:nvSpPr>
      <dsp:spPr>
        <a:xfrm>
          <a:off x="0" y="2169423"/>
          <a:ext cx="8711952" cy="98610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Grobiņas novads:  7,7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8 929 iedzīvotāju; 69 NVO</a:t>
          </a:r>
          <a:endParaRPr lang="lv-LV" sz="2000" kern="1200" dirty="0"/>
        </a:p>
      </dsp:txBody>
      <dsp:txXfrm>
        <a:off x="1841000" y="2169423"/>
        <a:ext cx="6870951" cy="986101"/>
      </dsp:txXfrm>
    </dsp:sp>
    <dsp:sp modelId="{CB239C62-4850-487A-B64A-BA375942BDB4}">
      <dsp:nvSpPr>
        <dsp:cNvPr id="0" name=""/>
        <dsp:cNvSpPr/>
      </dsp:nvSpPr>
      <dsp:spPr>
        <a:xfrm>
          <a:off x="631075" y="2245692"/>
          <a:ext cx="705894" cy="7888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CCDFC-9DD3-4FCF-8A4F-769AD80DD403}">
      <dsp:nvSpPr>
        <dsp:cNvPr id="0" name=""/>
        <dsp:cNvSpPr/>
      </dsp:nvSpPr>
      <dsp:spPr>
        <a:xfrm>
          <a:off x="0" y="3254135"/>
          <a:ext cx="8711952" cy="986101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Talsu novads:  7,3 NVO uz 1000 iedzīvotājiem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29 447 iedzīvotāju; 216 NVO</a:t>
          </a:r>
          <a:endParaRPr lang="lv-LV" sz="2000" kern="1200" dirty="0"/>
        </a:p>
      </dsp:txBody>
      <dsp:txXfrm>
        <a:off x="1841000" y="3254135"/>
        <a:ext cx="6870951" cy="986101"/>
      </dsp:txXfrm>
    </dsp:sp>
    <dsp:sp modelId="{C9475902-2342-4BCB-A6E6-1CF9FE3871F5}">
      <dsp:nvSpPr>
        <dsp:cNvPr id="0" name=""/>
        <dsp:cNvSpPr/>
      </dsp:nvSpPr>
      <dsp:spPr>
        <a:xfrm>
          <a:off x="586888" y="3352745"/>
          <a:ext cx="765832" cy="7888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FA6DF-658D-4999-9246-A58CEE093B68}">
      <dsp:nvSpPr>
        <dsp:cNvPr id="0" name=""/>
        <dsp:cNvSpPr/>
      </dsp:nvSpPr>
      <dsp:spPr>
        <a:xfrm>
          <a:off x="0" y="4338847"/>
          <a:ext cx="8711952" cy="98610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Ventspils novads:  7,2 NVO uz 1000 iedzīvotājiem </a:t>
          </a:r>
          <a:br>
            <a:rPr lang="lv-LV" sz="2000" b="1" kern="1200" dirty="0"/>
          </a:br>
          <a:r>
            <a:rPr lang="lv-LV" sz="2000" b="0" kern="1200" dirty="0"/>
            <a:t>11 697iedzīvotāju; 84 NVO</a:t>
          </a:r>
          <a:endParaRPr lang="lv-LV" sz="2000" kern="1200" dirty="0"/>
        </a:p>
      </dsp:txBody>
      <dsp:txXfrm>
        <a:off x="1841000" y="4338847"/>
        <a:ext cx="6870951" cy="986101"/>
      </dsp:txXfrm>
    </dsp:sp>
    <dsp:sp modelId="{6F90E55E-84C2-48F5-823F-05E269B44D1D}">
      <dsp:nvSpPr>
        <dsp:cNvPr id="0" name=""/>
        <dsp:cNvSpPr/>
      </dsp:nvSpPr>
      <dsp:spPr>
        <a:xfrm>
          <a:off x="458622" y="4437457"/>
          <a:ext cx="1022364" cy="7888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2000" b="-9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6741-46ED-46AF-94AA-A52A3DE51550}">
      <dsp:nvSpPr>
        <dsp:cNvPr id="0" name=""/>
        <dsp:cNvSpPr/>
      </dsp:nvSpPr>
      <dsp:spPr>
        <a:xfrm>
          <a:off x="0" y="615"/>
          <a:ext cx="87119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588B7-B214-4F64-978E-A567E6880646}">
      <dsp:nvSpPr>
        <dsp:cNvPr id="0" name=""/>
        <dsp:cNvSpPr/>
      </dsp:nvSpPr>
      <dsp:spPr>
        <a:xfrm>
          <a:off x="0" y="615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Dundagas novads:  6,9 NVO uz 1000 iedzīvotājiem </a:t>
          </a:r>
          <a:r>
            <a:rPr lang="lv-LV" sz="2000" b="0" kern="1200" dirty="0"/>
            <a:t>4 039 iedzīvotāju; 28 NVO</a:t>
          </a:r>
        </a:p>
      </dsp:txBody>
      <dsp:txXfrm>
        <a:off x="0" y="615"/>
        <a:ext cx="8711952" cy="559925"/>
      </dsp:txXfrm>
    </dsp:sp>
    <dsp:sp modelId="{5C531CB4-B89A-4AB4-8918-F94FBB0C7E48}">
      <dsp:nvSpPr>
        <dsp:cNvPr id="0" name=""/>
        <dsp:cNvSpPr/>
      </dsp:nvSpPr>
      <dsp:spPr>
        <a:xfrm>
          <a:off x="0" y="560540"/>
          <a:ext cx="8711952" cy="0"/>
        </a:xfrm>
        <a:prstGeom prst="line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7575F-8B76-428B-9128-8B55BDA236FB}">
      <dsp:nvSpPr>
        <dsp:cNvPr id="0" name=""/>
        <dsp:cNvSpPr/>
      </dsp:nvSpPr>
      <dsp:spPr>
        <a:xfrm>
          <a:off x="0" y="560540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Brocēnu novads:  6,9 NVO uz 1000 iedzīvotājiem </a:t>
          </a:r>
          <a:r>
            <a:rPr lang="lv-LV" sz="2000" b="0" kern="1200" dirty="0"/>
            <a:t>5 785 iedzīvotāju; 40 NVO</a:t>
          </a:r>
        </a:p>
      </dsp:txBody>
      <dsp:txXfrm>
        <a:off x="0" y="560540"/>
        <a:ext cx="8711952" cy="559925"/>
      </dsp:txXfrm>
    </dsp:sp>
    <dsp:sp modelId="{68B4BE74-A3BC-44EF-8334-B5372EE2D1CC}">
      <dsp:nvSpPr>
        <dsp:cNvPr id="0" name=""/>
        <dsp:cNvSpPr/>
      </dsp:nvSpPr>
      <dsp:spPr>
        <a:xfrm>
          <a:off x="0" y="1120466"/>
          <a:ext cx="8711952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5BB04-16FE-48E3-8D25-81B75B9D5A5D}">
      <dsp:nvSpPr>
        <dsp:cNvPr id="0" name=""/>
        <dsp:cNvSpPr/>
      </dsp:nvSpPr>
      <dsp:spPr>
        <a:xfrm>
          <a:off x="0" y="1120466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Aizputes novads:  6,2 NVO uz 1000 iedzīvotājiem </a:t>
          </a:r>
          <a:r>
            <a:rPr lang="lv-LV" sz="2000" b="0" kern="1200" dirty="0"/>
            <a:t>8 883 iedzīvotāju; 55 NVO</a:t>
          </a:r>
          <a:endParaRPr lang="lv-LV" sz="2000" kern="1200" dirty="0"/>
        </a:p>
      </dsp:txBody>
      <dsp:txXfrm>
        <a:off x="0" y="1120466"/>
        <a:ext cx="8711952" cy="559925"/>
      </dsp:txXfrm>
    </dsp:sp>
    <dsp:sp modelId="{F6B521D5-119C-42A5-B305-5516F33CA1F1}">
      <dsp:nvSpPr>
        <dsp:cNvPr id="0" name=""/>
        <dsp:cNvSpPr/>
      </dsp:nvSpPr>
      <dsp:spPr>
        <a:xfrm>
          <a:off x="0" y="1680391"/>
          <a:ext cx="8711952" cy="0"/>
        </a:xfrm>
        <a:prstGeom prst="line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3B01F-2D73-4EAD-ADAA-E94272C1A892}">
      <dsp:nvSpPr>
        <dsp:cNvPr id="0" name=""/>
        <dsp:cNvSpPr/>
      </dsp:nvSpPr>
      <dsp:spPr>
        <a:xfrm>
          <a:off x="0" y="1680391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Durbes novads:  6,0 NVO uz 1000 iedzīvotājiem </a:t>
          </a:r>
          <a:r>
            <a:rPr lang="lv-LV" sz="2000" b="0" kern="1200" dirty="0"/>
            <a:t>2 854 iedzīvotāju; 17 NVO</a:t>
          </a:r>
          <a:endParaRPr lang="lv-LV" sz="2000" kern="1200" dirty="0"/>
        </a:p>
      </dsp:txBody>
      <dsp:txXfrm>
        <a:off x="0" y="1680391"/>
        <a:ext cx="8711952" cy="559925"/>
      </dsp:txXfrm>
    </dsp:sp>
    <dsp:sp modelId="{DD881FEC-1108-4BF5-AE56-99FD37BE82FF}">
      <dsp:nvSpPr>
        <dsp:cNvPr id="0" name=""/>
        <dsp:cNvSpPr/>
      </dsp:nvSpPr>
      <dsp:spPr>
        <a:xfrm>
          <a:off x="0" y="2240317"/>
          <a:ext cx="8711952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84755-329C-4813-9BF8-67E046C3CCF4}">
      <dsp:nvSpPr>
        <dsp:cNvPr id="0" name=""/>
        <dsp:cNvSpPr/>
      </dsp:nvSpPr>
      <dsp:spPr>
        <a:xfrm>
          <a:off x="0" y="2240317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Ventspils pilsēta:  6,0 NVO uz 1000 iedzīvotājiem </a:t>
          </a:r>
          <a:r>
            <a:rPr lang="lv-LV" sz="2000" b="0" kern="1200" dirty="0"/>
            <a:t>36 274 iedzīvotāju; 216 NVO</a:t>
          </a:r>
          <a:endParaRPr lang="lv-LV" sz="2000" kern="1200" dirty="0"/>
        </a:p>
      </dsp:txBody>
      <dsp:txXfrm>
        <a:off x="0" y="2240317"/>
        <a:ext cx="8711952" cy="559925"/>
      </dsp:txXfrm>
    </dsp:sp>
    <dsp:sp modelId="{A87BF67E-BBEF-4479-87DA-FEE5CD05B972}">
      <dsp:nvSpPr>
        <dsp:cNvPr id="0" name=""/>
        <dsp:cNvSpPr/>
      </dsp:nvSpPr>
      <dsp:spPr>
        <a:xfrm>
          <a:off x="0" y="2800242"/>
          <a:ext cx="8711952" cy="0"/>
        </a:xfrm>
        <a:prstGeom prst="line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153B2-E4AE-4FE8-8DDB-28D16E95D357}">
      <dsp:nvSpPr>
        <dsp:cNvPr id="0" name=""/>
        <dsp:cNvSpPr/>
      </dsp:nvSpPr>
      <dsp:spPr>
        <a:xfrm>
          <a:off x="0" y="2800242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Skrundas novads:  5,9 NVO uz 1000 iedzīvotājiem </a:t>
          </a:r>
          <a:r>
            <a:rPr lang="lv-LV" sz="2000" b="0" kern="1200" dirty="0"/>
            <a:t>5 082 iedzīvotāju; 30 NVO</a:t>
          </a:r>
          <a:endParaRPr lang="lv-LV" sz="2000" kern="1200" dirty="0"/>
        </a:p>
      </dsp:txBody>
      <dsp:txXfrm>
        <a:off x="0" y="2800242"/>
        <a:ext cx="8711952" cy="559925"/>
      </dsp:txXfrm>
    </dsp:sp>
    <dsp:sp modelId="{0CAE7D30-6F97-4342-9A1F-6A819B268DBB}">
      <dsp:nvSpPr>
        <dsp:cNvPr id="0" name=""/>
        <dsp:cNvSpPr/>
      </dsp:nvSpPr>
      <dsp:spPr>
        <a:xfrm>
          <a:off x="0" y="3360168"/>
          <a:ext cx="8711952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98D21-2622-412B-812B-A9637CDDA380}">
      <dsp:nvSpPr>
        <dsp:cNvPr id="0" name=""/>
        <dsp:cNvSpPr/>
      </dsp:nvSpPr>
      <dsp:spPr>
        <a:xfrm>
          <a:off x="0" y="3360168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Nīcas novads:  5,8 NVO uz 1000 iedzīvotājiem </a:t>
          </a:r>
          <a:r>
            <a:rPr lang="lv-LV" sz="2000" b="0" kern="1200" dirty="0"/>
            <a:t>3 419 iedzīvotāju; 20 NVO</a:t>
          </a:r>
          <a:endParaRPr lang="lv-LV" sz="2000" kern="1200" dirty="0"/>
        </a:p>
      </dsp:txBody>
      <dsp:txXfrm>
        <a:off x="0" y="3360168"/>
        <a:ext cx="8711952" cy="559925"/>
      </dsp:txXfrm>
    </dsp:sp>
    <dsp:sp modelId="{EC051A85-BD1B-4770-A5FF-2F39DC14208D}">
      <dsp:nvSpPr>
        <dsp:cNvPr id="0" name=""/>
        <dsp:cNvSpPr/>
      </dsp:nvSpPr>
      <dsp:spPr>
        <a:xfrm>
          <a:off x="0" y="3920093"/>
          <a:ext cx="8711952" cy="0"/>
        </a:xfrm>
        <a:prstGeom prst="line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FD6C5-4625-4FAD-BEB8-5E73CAF58CF0}">
      <dsp:nvSpPr>
        <dsp:cNvPr id="0" name=""/>
        <dsp:cNvSpPr/>
      </dsp:nvSpPr>
      <dsp:spPr>
        <a:xfrm>
          <a:off x="0" y="3920093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Priekules novads:  5,4 NVO uz 1000 iedzīvotājiem </a:t>
          </a:r>
          <a:r>
            <a:rPr lang="lv-LV" sz="2000" b="0" kern="1200" dirty="0"/>
            <a:t>5 555 iedzīvotāju; 30 NVO</a:t>
          </a:r>
          <a:endParaRPr lang="lv-LV" sz="2000" kern="1200" dirty="0"/>
        </a:p>
      </dsp:txBody>
      <dsp:txXfrm>
        <a:off x="0" y="3920093"/>
        <a:ext cx="8711952" cy="559925"/>
      </dsp:txXfrm>
    </dsp:sp>
    <dsp:sp modelId="{47AFCA35-D4C4-4660-9517-91E866D73CF0}">
      <dsp:nvSpPr>
        <dsp:cNvPr id="0" name=""/>
        <dsp:cNvSpPr/>
      </dsp:nvSpPr>
      <dsp:spPr>
        <a:xfrm>
          <a:off x="0" y="4480019"/>
          <a:ext cx="8711952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BF00D-E6AE-47A9-BEB8-01D15A58A5FC}">
      <dsp:nvSpPr>
        <dsp:cNvPr id="0" name=""/>
        <dsp:cNvSpPr/>
      </dsp:nvSpPr>
      <dsp:spPr>
        <a:xfrm>
          <a:off x="0" y="4480019"/>
          <a:ext cx="8711952" cy="5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Vaiņodes novads:  3,6 NVO uz 1000 iedzīvotājiem </a:t>
          </a:r>
          <a:r>
            <a:rPr lang="lv-LV" sz="2000" b="0" kern="1200" dirty="0"/>
            <a:t>2 469 iedzīvotāju; 9 NVO</a:t>
          </a:r>
          <a:endParaRPr lang="lv-LV" sz="2000" kern="1200" dirty="0"/>
        </a:p>
      </dsp:txBody>
      <dsp:txXfrm>
        <a:off x="0" y="4480019"/>
        <a:ext cx="8711952" cy="559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E9E8-C704-45CD-9435-B1DBB565BFB8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246BA-F4BD-4D91-A1CA-5DDBAA26957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145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76FB-FB70-4F18-B2D2-11BA137AF33E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CDEF0-FD07-43CA-950B-4DBC4F64370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300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2225-8DF3-4702-BEE8-9D9107400F3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25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2225-8DF3-4702-BEE8-9D9107400F3B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25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632523"/>
              </a:buClr>
              <a:buFont typeface="Wingdings" pitchFamily="2" charset="2"/>
              <a:buChar char="§"/>
            </a:pPr>
            <a:r>
              <a:rPr lang="lv-LV" altLang="lv-LV" dirty="0"/>
              <a:t>Indivīdam pašam ne vienmēr ir vienkārši risināt šķēršļus savai un citu attīstībai. Tādēļ nepieciešams sadarboties ar citiem.</a:t>
            </a:r>
            <a:br>
              <a:rPr lang="lv-LV" altLang="lv-LV" dirty="0"/>
            </a:br>
            <a:r>
              <a:rPr lang="lv-LV" altLang="lv-LV" b="1" dirty="0"/>
              <a:t>/Drošumspējas koncepts/</a:t>
            </a:r>
          </a:p>
          <a:p>
            <a:pPr>
              <a:buClr>
                <a:srgbClr val="632523"/>
              </a:buClr>
              <a:buFont typeface="Wingdings" pitchFamily="2" charset="2"/>
              <a:buChar char="§"/>
            </a:pPr>
            <a:r>
              <a:rPr lang="lv-LV" altLang="lv-LV" dirty="0"/>
              <a:t>Sociālo izolētību raksturo sociālo kontaktu un sociālā atbalsta trūkums, ko dod iesaistīšanās dažādās sociālās grupās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DEF0-FD07-43CA-950B-4DBC4F643702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360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GP2014 nodevušo skaits 01.12.2015. + 2015.g.</a:t>
            </a:r>
            <a:r>
              <a:rPr lang="lv-LV" baseline="0" dirty="0"/>
              <a:t> dibinātās jaunās NVO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8BC1-0785-46A3-8943-A5736387D396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225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2225-8DF3-4702-BEE8-9D9107400F3B}" type="slidenum">
              <a:rPr lang="lv-LV" smtClean="0"/>
              <a:t>53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25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8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655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489" y="3273573"/>
            <a:ext cx="7040485" cy="5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524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294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731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888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489" y="3273573"/>
            <a:ext cx="7040485" cy="5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2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37895" cy="1152128"/>
          </a:xfrm>
        </p:spPr>
        <p:txBody>
          <a:bodyPr/>
          <a:lstStyle>
            <a:lvl1pPr algn="l">
              <a:defRPr b="1">
                <a:solidFill>
                  <a:srgbClr val="701248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489" y="3273573"/>
            <a:ext cx="7040485" cy="5225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7504" y="1268760"/>
            <a:ext cx="8513959" cy="0"/>
          </a:xfrm>
          <a:prstGeom prst="line">
            <a:avLst/>
          </a:prstGeom>
          <a:ln w="57150">
            <a:solidFill>
              <a:srgbClr val="701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504" y="1268760"/>
            <a:ext cx="8513959" cy="0"/>
          </a:xfrm>
          <a:prstGeom prst="line">
            <a:avLst/>
          </a:prstGeom>
          <a:ln w="28575">
            <a:solidFill>
              <a:srgbClr val="FC6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0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37895" cy="720080"/>
          </a:xfrm>
        </p:spPr>
        <p:txBody>
          <a:bodyPr/>
          <a:lstStyle>
            <a:lvl1pPr algn="l">
              <a:defRPr b="1">
                <a:solidFill>
                  <a:srgbClr val="701248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489" y="3273573"/>
            <a:ext cx="7040485" cy="5225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7504" y="980728"/>
            <a:ext cx="8513959" cy="0"/>
          </a:xfrm>
          <a:prstGeom prst="line">
            <a:avLst/>
          </a:prstGeom>
          <a:ln w="57150">
            <a:solidFill>
              <a:srgbClr val="701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504" y="980728"/>
            <a:ext cx="8513959" cy="0"/>
          </a:xfrm>
          <a:prstGeom prst="line">
            <a:avLst/>
          </a:prstGeom>
          <a:ln w="28575">
            <a:solidFill>
              <a:srgbClr val="FC6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9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14599" y="3091272"/>
            <a:ext cx="6381328" cy="1152128"/>
          </a:xfrm>
        </p:spPr>
        <p:txBody>
          <a:bodyPr vert="horz"/>
          <a:lstStyle>
            <a:lvl1pPr algn="l">
              <a:defRPr b="1">
                <a:solidFill>
                  <a:srgbClr val="701248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dirty="0"/>
              <a:t>Click to edit Master title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76673"/>
            <a:ext cx="7427168" cy="5904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489" y="3273573"/>
            <a:ext cx="7040485" cy="5225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1004774" y="257999"/>
            <a:ext cx="72008" cy="6408712"/>
          </a:xfrm>
          <a:prstGeom prst="line">
            <a:avLst/>
          </a:prstGeom>
          <a:ln w="57150">
            <a:solidFill>
              <a:srgbClr val="701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6782" y="163679"/>
            <a:ext cx="0" cy="6597352"/>
          </a:xfrm>
          <a:prstGeom prst="line">
            <a:avLst/>
          </a:prstGeom>
          <a:ln w="28575">
            <a:solidFill>
              <a:srgbClr val="FC6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6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37895" cy="1152128"/>
          </a:xfrm>
        </p:spPr>
        <p:txBody>
          <a:bodyPr/>
          <a:lstStyle>
            <a:lvl1pPr algn="l">
              <a:defRPr b="1">
                <a:solidFill>
                  <a:srgbClr val="701248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489" y="3273573"/>
            <a:ext cx="7040485" cy="522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12337" r="12020" b="9740"/>
          <a:stretch/>
        </p:blipFill>
        <p:spPr>
          <a:xfrm>
            <a:off x="7357962" y="5740678"/>
            <a:ext cx="1263501" cy="10081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7504" y="1268760"/>
            <a:ext cx="8513959" cy="0"/>
          </a:xfrm>
          <a:prstGeom prst="line">
            <a:avLst/>
          </a:prstGeom>
          <a:ln w="57150">
            <a:solidFill>
              <a:srgbClr val="701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504" y="1268760"/>
            <a:ext cx="8513959" cy="0"/>
          </a:xfrm>
          <a:prstGeom prst="line">
            <a:avLst/>
          </a:prstGeom>
          <a:ln w="28575">
            <a:solidFill>
              <a:srgbClr val="FC6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984" y="6404466"/>
            <a:ext cx="223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tx1"/>
                </a:solidFill>
              </a:rPr>
              <a:t>www.kurzemesnvo.lv</a:t>
            </a:r>
          </a:p>
        </p:txBody>
      </p:sp>
    </p:spTree>
    <p:extLst>
      <p:ext uri="{BB962C8B-B14F-4D97-AF65-F5344CB8AC3E}">
        <p14:creationId xmlns:p14="http://schemas.microsoft.com/office/powerpoint/2010/main" val="10788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37895" cy="1152128"/>
          </a:xfrm>
        </p:spPr>
        <p:txBody>
          <a:bodyPr/>
          <a:lstStyle>
            <a:lvl1pPr algn="l">
              <a:defRPr b="1">
                <a:solidFill>
                  <a:srgbClr val="701248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489" y="3273573"/>
            <a:ext cx="7040485" cy="5225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7504" y="1268760"/>
            <a:ext cx="8513959" cy="0"/>
          </a:xfrm>
          <a:prstGeom prst="line">
            <a:avLst/>
          </a:prstGeom>
          <a:ln w="57150">
            <a:solidFill>
              <a:srgbClr val="701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504" y="1268760"/>
            <a:ext cx="8513959" cy="0"/>
          </a:xfrm>
          <a:prstGeom prst="line">
            <a:avLst/>
          </a:prstGeom>
          <a:ln w="28575">
            <a:solidFill>
              <a:srgbClr val="FC6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5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371"/>
            <a:ext cx="4381843" cy="1495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0196"/>
            <a:ext cx="2136261" cy="16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85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44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BBBA2-8F3A-4CFF-8921-13C259DEF7D4}" type="datetimeFigureOut">
              <a:rPr lang="lv-LV" smtClean="0"/>
              <a:pPr/>
              <a:t>17.04.2024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5321-F10A-4CD0-ACD2-4F749C3783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704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0" r:id="rId3"/>
    <p:sldLayoutId id="2147483668" r:id="rId4"/>
    <p:sldLayoutId id="2147483666" r:id="rId5"/>
    <p:sldLayoutId id="2147483667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agrants.lv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sif.l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www.eeagrants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j.uz/NVOprojektuprasme" TargetMode="External"/><Relationship Id="rId2" Type="http://schemas.openxmlformats.org/officeDocument/2006/relationships/hyperlink" Target="http://ej.uz/KurzemesNVOaptau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j.uz/NVOpasvaldib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KurzemesNVO" TargetMode="External"/><Relationship Id="rId5" Type="http://schemas.openxmlformats.org/officeDocument/2006/relationships/hyperlink" Target="https://www.facebook.com/kurzemesnvo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aptauja-lietotajs.azurewebsites.net/Home/Surve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>
            <a:off x="-32412" y="-27384"/>
            <a:ext cx="9146362" cy="282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9278"/>
            <a:ext cx="2410601" cy="187491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918648" cy="1872208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C00000"/>
                </a:solidFill>
              </a:rPr>
              <a:t>Pilsoniskā sabiedrība Kurzemē: statistika un pieredzes</a:t>
            </a:r>
            <a:endParaRPr lang="lv-LV" b="1" cap="none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232" y="458474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2015.gada 3. decembrī, 11:00 – 15:00</a:t>
            </a:r>
            <a:endParaRPr lang="lv-LV" dirty="0"/>
          </a:p>
          <a:p>
            <a:pPr algn="ctr"/>
            <a:r>
              <a:rPr lang="lv-LV" b="1" dirty="0"/>
              <a:t>Kuldīgas Mākslas nams, 1905.gada iela 6</a:t>
            </a:r>
            <a:endParaRPr lang="lv-LV" dirty="0"/>
          </a:p>
        </p:txBody>
      </p:sp>
      <p:grpSp>
        <p:nvGrpSpPr>
          <p:cNvPr id="7" name="Group 6"/>
          <p:cNvGrpSpPr/>
          <p:nvPr/>
        </p:nvGrpSpPr>
        <p:grpSpPr>
          <a:xfrm>
            <a:off x="975360" y="5517232"/>
            <a:ext cx="7413064" cy="1025525"/>
            <a:chOff x="0" y="0"/>
            <a:chExt cx="7413570" cy="1026028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3605529" cy="1017905"/>
              <a:chOff x="0" y="0"/>
              <a:chExt cx="3605842" cy="1017917"/>
            </a:xfrm>
          </p:grpSpPr>
          <p:pic>
            <p:nvPicPr>
              <p:cNvPr id="10" name="Picture 9" descr="http://www.old.kuldiga.lv/userfiles/images/kuldiga_logo_pantones-01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166" y="138023"/>
                <a:ext cx="1069676" cy="7850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36166" cy="1017917"/>
              </a:xfrm>
              <a:prstGeom prst="rect">
                <a:avLst/>
              </a:prstGeom>
            </p:spPr>
          </p:pic>
        </p:grpSp>
        <p:sp>
          <p:nvSpPr>
            <p:cNvPr id="9" name="Text Box 6"/>
            <p:cNvSpPr txBox="1"/>
            <p:nvPr/>
          </p:nvSpPr>
          <p:spPr>
            <a:xfrm>
              <a:off x="3786996" y="232913"/>
              <a:ext cx="3626574" cy="7931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lv-LV" sz="900" dirty="0">
                  <a:effectLst/>
                  <a:ea typeface="Calibri"/>
                  <a:cs typeface="Times New Roman"/>
                </a:rPr>
                <a:t>Konference tiek organizēta projekta „Kurzemes NVO atbalsts 2013-2015” ietvaros. Projektu finansiāli atbalsta Islande, Lihtenšteina un Norvēģija. Konferences norisi atbalsta Kuldīgas novada pašvaldība.</a:t>
              </a:r>
              <a:br>
                <a:rPr lang="lv-LV" sz="900" dirty="0">
                  <a:effectLst/>
                  <a:ea typeface="Calibri"/>
                  <a:cs typeface="Times New Roman"/>
                </a:rPr>
              </a:br>
              <a:r>
                <a:rPr lang="lv-LV" sz="900" u="sng" dirty="0">
                  <a:solidFill>
                    <a:srgbClr val="1155CC"/>
                  </a:solidFill>
                  <a:effectLst/>
                  <a:latin typeface="Arial"/>
                  <a:ea typeface="Calibri"/>
                  <a:cs typeface="Times New Roman"/>
                  <a:hlinkClick r:id="rId7"/>
                </a:rPr>
                <a:t>www.sif.lv</a:t>
              </a:r>
              <a:r>
                <a:rPr lang="lv-LV" sz="900" b="1" dirty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 | </a:t>
              </a:r>
              <a:r>
                <a:rPr lang="lv-LV" sz="900" u="sng" dirty="0">
                  <a:solidFill>
                    <a:srgbClr val="1155CC"/>
                  </a:solidFill>
                  <a:effectLst/>
                  <a:latin typeface="Arial"/>
                  <a:ea typeface="Calibri"/>
                  <a:cs typeface="Times New Roman"/>
                  <a:hlinkClick r:id="rId8"/>
                </a:rPr>
                <a:t>www.eeagrants.lv</a:t>
              </a:r>
              <a:r>
                <a:rPr lang="lv-LV" sz="900" b="1" dirty="0">
                  <a:solidFill>
                    <a:srgbClr val="222222"/>
                  </a:solidFill>
                  <a:effectLst/>
                  <a:latin typeface="Arial"/>
                  <a:ea typeface="Calibri"/>
                  <a:cs typeface="Times New Roman"/>
                </a:rPr>
                <a:t> | </a:t>
              </a:r>
              <a:r>
                <a:rPr lang="lv-LV" sz="900" u="sng" dirty="0">
                  <a:solidFill>
                    <a:srgbClr val="1155CC"/>
                  </a:solidFill>
                  <a:effectLst/>
                  <a:latin typeface="Arial"/>
                  <a:ea typeface="Calibri"/>
                  <a:cs typeface="Times New Roman"/>
                  <a:hlinkClick r:id="rId9"/>
                </a:rPr>
                <a:t>www.eeagrants.org</a:t>
              </a:r>
              <a:endParaRPr lang="lv-LV" sz="1100" dirty="0">
                <a:effectLst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lv-LV" sz="1000" dirty="0">
                  <a:effectLst/>
                  <a:ea typeface="Calibri"/>
                  <a:cs typeface="Times New Roman"/>
                </a:rPr>
                <a:t> </a:t>
              </a:r>
              <a:endParaRPr lang="lv-LV" sz="11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14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Nap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lv-LV" altLang="lv-LV" b="1" dirty="0">
                <a:solidFill>
                  <a:srgbClr val="953735"/>
                </a:solidFill>
              </a:rPr>
              <a:t>Veicināt iedzīvotāju piederību, pilsonisko apziņu un lepnumu par savu valsti un tautu</a:t>
            </a:r>
          </a:p>
          <a:p>
            <a:endParaRPr lang="lv-LV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9" t="2874" r="-1"/>
          <a:stretch/>
        </p:blipFill>
        <p:spPr bwMode="auto">
          <a:xfrm>
            <a:off x="288925" y="3295650"/>
            <a:ext cx="8189913" cy="2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0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Nap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altLang="lv-LV" b="1" dirty="0">
                <a:solidFill>
                  <a:srgbClr val="953735"/>
                </a:solidFill>
              </a:rPr>
              <a:t>Palielināt iedzīvotāju savstarpējo sadarbību un uzticēšanos</a:t>
            </a:r>
          </a:p>
          <a:p>
            <a:endParaRPr lang="lv-LV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t="1683" r="1112"/>
          <a:stretch>
            <a:fillRect/>
          </a:stretch>
        </p:blipFill>
        <p:spPr bwMode="auto">
          <a:xfrm>
            <a:off x="666453" y="3212976"/>
            <a:ext cx="77358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0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NAP 2020 – kā?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52528"/>
          </a:xfrm>
        </p:spPr>
        <p:txBody>
          <a:bodyPr>
            <a:normAutofit/>
          </a:bodyPr>
          <a:lstStyle/>
          <a:p>
            <a:pPr marL="0" indent="0">
              <a:buClr>
                <a:srgbClr val="953735"/>
              </a:buClr>
              <a:buNone/>
            </a:pPr>
            <a:r>
              <a:rPr lang="lv-LV" altLang="lv-LV" sz="2800" u="sng" dirty="0"/>
              <a:t>Pilsoniskās sabiedrības aktivitāšu atbalsts</a:t>
            </a:r>
            <a:r>
              <a:rPr lang="lv-LV" altLang="lv-LV" sz="2800" dirty="0"/>
              <a:t>, kas </a:t>
            </a:r>
            <a:r>
              <a:rPr lang="lv-LV" altLang="lv-LV" sz="2800" b="1" dirty="0"/>
              <a:t>stiprina sadarbību un savstarpēju sapratni </a:t>
            </a:r>
            <a:r>
              <a:rPr lang="lv-LV" altLang="lv-LV" sz="2800" dirty="0"/>
              <a:t>starp dažādām paaudzēm, etniskajām un interešu grupām, profesijām, teritorijām, īpaši </a:t>
            </a:r>
            <a:r>
              <a:rPr lang="lv-LV" altLang="lv-LV" sz="2800" b="1" dirty="0"/>
              <a:t>sabiedriski neaktīvo iedzīvotāju iesaistīšana</a:t>
            </a:r>
            <a:r>
              <a:rPr lang="lv-LV" altLang="lv-LV" sz="2800" dirty="0"/>
              <a:t>, talkas un citas brīvprātīgās aktivitātes, </a:t>
            </a:r>
            <a:r>
              <a:rPr lang="lv-LV" altLang="lv-LV" sz="2800" b="1" dirty="0"/>
              <a:t>kopienu attīstība </a:t>
            </a:r>
            <a:r>
              <a:rPr lang="lv-LV" altLang="lv-LV" sz="2800" dirty="0"/>
              <a:t>un </a:t>
            </a:r>
            <a:r>
              <a:rPr lang="lv-LV" altLang="lv-LV" sz="2800" b="1" dirty="0"/>
              <a:t>līdzdalība politikas veidošanā</a:t>
            </a:r>
            <a:r>
              <a:rPr lang="lv-LV" altLang="lv-LV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19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NAP 2020 – kā?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52528"/>
          </a:xfrm>
        </p:spPr>
        <p:txBody>
          <a:bodyPr>
            <a:normAutofit/>
          </a:bodyPr>
          <a:lstStyle/>
          <a:p>
            <a:pPr marL="0" indent="0">
              <a:buClr>
                <a:srgbClr val="953735"/>
              </a:buClr>
              <a:buNone/>
            </a:pPr>
            <a:r>
              <a:rPr lang="lv-LV" altLang="lv-LV" sz="2400" b="1" dirty="0"/>
              <a:t>Pilsoniskās sabiedrības aktivitāšu atbalsts:</a:t>
            </a:r>
          </a:p>
          <a:p>
            <a:pPr marL="452438" lvl="1">
              <a:buClr>
                <a:srgbClr val="953735"/>
              </a:buClr>
              <a:buFont typeface="Wingdings" pitchFamily="2" charset="2"/>
              <a:buChar char="§"/>
            </a:pPr>
            <a:r>
              <a:rPr lang="lv-LV" altLang="lv-LV" sz="2400" dirty="0"/>
              <a:t>Atbalsts iedzīvotāju pašiniciatīvām un ģeogrāfisko kopienu attīstībai</a:t>
            </a:r>
          </a:p>
          <a:p>
            <a:pPr marL="452438" lvl="1">
              <a:buClr>
                <a:srgbClr val="953735"/>
              </a:buClr>
              <a:buFont typeface="Wingdings" pitchFamily="2" charset="2"/>
              <a:buChar char="§"/>
            </a:pPr>
            <a:r>
              <a:rPr lang="lv-LV" altLang="lv-LV" sz="2400" dirty="0"/>
              <a:t>Sociālo un kultūras institūciju sadarbības veicināšanas pasākumi</a:t>
            </a:r>
          </a:p>
          <a:p>
            <a:pPr marL="452438" lvl="1">
              <a:buClr>
                <a:srgbClr val="953735"/>
              </a:buClr>
              <a:buFont typeface="Wingdings" pitchFamily="2" charset="2"/>
              <a:buChar char="§"/>
            </a:pPr>
            <a:r>
              <a:rPr lang="lv-LV" altLang="lv-LV" sz="2400" dirty="0"/>
              <a:t>Attīstības sadarbības projektu konkurss NVO</a:t>
            </a:r>
          </a:p>
          <a:p>
            <a:pPr marL="452438" lvl="1">
              <a:buClr>
                <a:srgbClr val="953735"/>
              </a:buClr>
              <a:buFont typeface="Wingdings" pitchFamily="2" charset="2"/>
              <a:buChar char="§"/>
            </a:pPr>
            <a:r>
              <a:rPr lang="lv-LV" altLang="lv-LV" sz="2400" dirty="0"/>
              <a:t>Mobilās «Demokrātijas skolas» skolēniem un jauniešiem</a:t>
            </a:r>
          </a:p>
          <a:p>
            <a:pPr marL="452438" lvl="1">
              <a:buClr>
                <a:srgbClr val="953735"/>
              </a:buClr>
              <a:buFont typeface="Wingdings" pitchFamily="2" charset="2"/>
              <a:buChar char="§"/>
            </a:pPr>
            <a:r>
              <a:rPr lang="lv-LV" altLang="lv-LV" sz="2400" dirty="0"/>
              <a:t>Brīvprātīgā darba aktivitātes jauniešiemJauniešu iniciatīvas starpvalstu pilsoniskās līdzdalības jomā</a:t>
            </a:r>
          </a:p>
          <a:p>
            <a:pPr marL="452438" lvl="1">
              <a:buClr>
                <a:srgbClr val="953735"/>
              </a:buClr>
              <a:buFont typeface="Wingdings" pitchFamily="2" charset="2"/>
              <a:buChar char="§"/>
            </a:pPr>
            <a:r>
              <a:rPr lang="lv-LV" altLang="lv-LV" sz="2400" dirty="0"/>
              <a:t>Atbalsts nvo līdzfinansējumam starptautiskiem projektiem</a:t>
            </a:r>
          </a:p>
          <a:p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16736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altLang="lv-LV" dirty="0"/>
              <a:t>Kāpēc svarīga aktīva pilsoniskā sabiedrība?</a:t>
            </a:r>
            <a:endParaRPr lang="lv-LV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0344" t="16000"/>
          <a:stretch>
            <a:fillRect/>
          </a:stretch>
        </p:blipFill>
        <p:spPr bwMode="auto">
          <a:xfrm>
            <a:off x="4859338" y="2301901"/>
            <a:ext cx="36004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44782289"/>
              </p:ext>
            </p:extLst>
          </p:nvPr>
        </p:nvGraphicFramePr>
        <p:xfrm>
          <a:off x="611560" y="2204617"/>
          <a:ext cx="36004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651500" y="1628800"/>
            <a:ext cx="19034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200" b="1" dirty="0">
                <a:solidFill>
                  <a:srgbClr val="953735"/>
                </a:solidFill>
              </a:rPr>
              <a:t>Piederības loki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11188" y="1628800"/>
            <a:ext cx="4024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200" b="1" dirty="0">
                <a:solidFill>
                  <a:srgbClr val="953735"/>
                </a:solidFill>
              </a:rPr>
              <a:t>Sociālās atstumtības dimensijas*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7664" y="5912405"/>
            <a:ext cx="57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lv-LV" altLang="lv-LV" i="1" dirty="0"/>
              <a:t>Sociālās atstumtības dimensijas ir savstarpēji saistītas un viena otru pastiprina, veidojot «apburto loku». Gallie, 2004</a:t>
            </a:r>
          </a:p>
        </p:txBody>
      </p:sp>
    </p:spTree>
    <p:extLst>
      <p:ext uri="{BB962C8B-B14F-4D97-AF65-F5344CB8AC3E}">
        <p14:creationId xmlns:p14="http://schemas.microsoft.com/office/powerpoint/2010/main" val="291827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Pilsoniskā sabiedrība skaitļos </a:t>
            </a:r>
            <a:br>
              <a:rPr lang="lv-LV" dirty="0"/>
            </a:br>
            <a:r>
              <a:rPr lang="lv-LV" dirty="0"/>
              <a:t>Kurzemē un Latvijā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515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NVO skaits Latvijā 2015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24744"/>
          </a:xfrm>
        </p:spPr>
        <p:txBody>
          <a:bodyPr>
            <a:normAutofit fontScale="70000" lnSpcReduction="20000"/>
          </a:bodyPr>
          <a:lstStyle/>
          <a:p>
            <a:r>
              <a:rPr lang="lv-LV" dirty="0"/>
              <a:t>Latvijā reģistrētas </a:t>
            </a:r>
            <a:r>
              <a:rPr lang="lv-LV" b="1" dirty="0"/>
              <a:t>20 253 </a:t>
            </a:r>
            <a:r>
              <a:rPr lang="lv-LV" dirty="0"/>
              <a:t>NVO</a:t>
            </a:r>
          </a:p>
          <a:p>
            <a:pPr lvl="1"/>
            <a:r>
              <a:rPr lang="lv-LV" b="1" dirty="0"/>
              <a:t>19 107</a:t>
            </a:r>
            <a:r>
              <a:rPr lang="lv-LV" dirty="0"/>
              <a:t> biedrības</a:t>
            </a:r>
          </a:p>
          <a:p>
            <a:pPr lvl="1"/>
            <a:r>
              <a:rPr lang="lv-LV" b="1" dirty="0"/>
              <a:t>1 416 </a:t>
            </a:r>
            <a:r>
              <a:rPr lang="lv-LV" dirty="0"/>
              <a:t>nodibinājumi</a:t>
            </a:r>
          </a:p>
          <a:p>
            <a:r>
              <a:rPr lang="lv-LV" dirty="0"/>
              <a:t>Kurzemē reģistrētas </a:t>
            </a:r>
            <a:r>
              <a:rPr lang="lv-LV" b="1" dirty="0"/>
              <a:t>2 661 </a:t>
            </a:r>
            <a:r>
              <a:rPr lang="lv-LV" dirty="0"/>
              <a:t>NVO (13%)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24165142"/>
              </p:ext>
            </p:extLst>
          </p:nvPr>
        </p:nvGraphicFramePr>
        <p:xfrm>
          <a:off x="1115616" y="2636912"/>
          <a:ext cx="72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94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/>
              <a:t>NVO skaits Kurzemes novados 01.12.2015.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425472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37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Novadi, sadalījumā pēc to aktīvajām NVO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66836"/>
              </p:ext>
            </p:extLst>
          </p:nvPr>
        </p:nvGraphicFramePr>
        <p:xfrm>
          <a:off x="0" y="1484784"/>
          <a:ext cx="85531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05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143000"/>
          </a:xfrm>
        </p:spPr>
        <p:txBody>
          <a:bodyPr>
            <a:normAutofit/>
          </a:bodyPr>
          <a:lstStyle/>
          <a:p>
            <a:r>
              <a:rPr lang="lv-LV" dirty="0"/>
              <a:t>Aktīvās NVO Kurzemē: 2 227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" y="1412775"/>
            <a:ext cx="8749624" cy="52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>
            <a:off x="-32412" y="-27384"/>
            <a:ext cx="9146362" cy="282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9278"/>
            <a:ext cx="2410601" cy="187491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918648" cy="1872208"/>
          </a:xfrm>
        </p:spPr>
        <p:txBody>
          <a:bodyPr>
            <a:normAutofit/>
          </a:bodyPr>
          <a:lstStyle/>
          <a:p>
            <a:r>
              <a:rPr lang="lv-LV" b="1" dirty="0"/>
              <a:t>Esošais pilsoniskās sabiedrības apskats Kurzemē</a:t>
            </a:r>
            <a:endParaRPr lang="lv-LV" b="1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4784" y="452930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/>
              <a:t>Nozīme, statistika, aptaujas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5739586"/>
            <a:ext cx="41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Inese Siliņa, Kurzemes NVO atbalsta centrs</a:t>
            </a:r>
          </a:p>
        </p:txBody>
      </p:sp>
    </p:spTree>
    <p:extLst>
      <p:ext uri="{BB962C8B-B14F-4D97-AF65-F5344CB8AC3E}">
        <p14:creationId xmlns:p14="http://schemas.microsoft.com/office/powerpoint/2010/main" val="286508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Aktīvo NVO skaits novados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015436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58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Aktīvo NVO skaits novados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011253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50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Aktīvo NVO blīvums novados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00120"/>
              </p:ext>
            </p:extLst>
          </p:nvPr>
        </p:nvGraphicFramePr>
        <p:xfrm>
          <a:off x="467544" y="1484784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00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NVO blīvums Kurzemes novados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7813424"/>
              </p:ext>
            </p:extLst>
          </p:nvPr>
        </p:nvGraphicFramePr>
        <p:xfrm>
          <a:off x="0" y="1196752"/>
          <a:ext cx="8711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8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NVO blīvums Kurzemes novados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5576458"/>
              </p:ext>
            </p:extLst>
          </p:nvPr>
        </p:nvGraphicFramePr>
        <p:xfrm>
          <a:off x="0" y="1340768"/>
          <a:ext cx="8711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39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NVO blīvums Kurzemes novados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4316464"/>
              </p:ext>
            </p:extLst>
          </p:nvPr>
        </p:nvGraphicFramePr>
        <p:xfrm>
          <a:off x="0" y="1628800"/>
          <a:ext cx="8711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65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5927" cy="1152128"/>
          </a:xfrm>
        </p:spPr>
        <p:txBody>
          <a:bodyPr>
            <a:normAutofit fontScale="90000"/>
          </a:bodyPr>
          <a:lstStyle/>
          <a:p>
            <a:r>
              <a:rPr lang="lv-LV" dirty="0"/>
              <a:t>Pašvaldību projektu konkursi un to max. finansējums 1 projektam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234"/>
            <a:ext cx="8688305" cy="50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82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/>
              <a:t>Jaunu NVO reģistrācija </a:t>
            </a:r>
            <a:br>
              <a:rPr lang="lv-LV" dirty="0"/>
            </a:br>
            <a:r>
              <a:rPr lang="lv-LV" dirty="0"/>
              <a:t>2013-2105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935333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700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Jaunu NVO reģistrācija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4783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667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Jaunu NVO reģistrācija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752213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09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Informācijas avoti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78280"/>
            <a:ext cx="5770984" cy="5263087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Kurzemes NVO atbalsta centra aptauju dati 2015</a:t>
            </a:r>
          </a:p>
          <a:p>
            <a:endParaRPr lang="lv-LV" dirty="0"/>
          </a:p>
          <a:p>
            <a:r>
              <a:rPr lang="lv-LV" dirty="0"/>
              <a:t>LURSOFT IT datubāzes</a:t>
            </a:r>
          </a:p>
          <a:p>
            <a:endParaRPr lang="lv-LV" sz="4800" dirty="0"/>
          </a:p>
          <a:p>
            <a:r>
              <a:rPr lang="lv-LV" dirty="0"/>
              <a:t>Pārresoru koordinācijas centrs</a:t>
            </a:r>
          </a:p>
          <a:p>
            <a:endParaRPr lang="lv-LV" dirty="0"/>
          </a:p>
          <a:p>
            <a:endParaRPr lang="lv-LV" sz="1700" dirty="0"/>
          </a:p>
          <a:p>
            <a:r>
              <a:rPr lang="lv-LV" dirty="0"/>
              <a:t>Latvijas pilsoniskās alianses pētījums «Pārskats par NVO sektoru Latvijā. 2013.»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54" y="5301208"/>
            <a:ext cx="1093906" cy="1093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/>
          <a:stretch/>
        </p:blipFill>
        <p:spPr>
          <a:xfrm>
            <a:off x="6402356" y="1478280"/>
            <a:ext cx="1646312" cy="1099707"/>
          </a:xfrm>
          <a:prstGeom prst="rect">
            <a:avLst/>
          </a:prstGeom>
        </p:spPr>
      </p:pic>
      <p:pic>
        <p:nvPicPr>
          <p:cNvPr id="1026" name="Picture 2" descr="https://www.lursoft.lv/uploads/lursoft_logo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52" y="2996952"/>
            <a:ext cx="2299320" cy="2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profile_images/464692380801589249/KL4SbqbV_40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74" y="3413995"/>
            <a:ext cx="1673866" cy="16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73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/>
              <a:t>NVO likvidācija</a:t>
            </a:r>
            <a:br>
              <a:rPr lang="lv-LV" dirty="0"/>
            </a:br>
            <a:r>
              <a:rPr lang="lv-LV" dirty="0"/>
              <a:t>2013-2105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97501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332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Kurzemes NVO aptauja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816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aptaujām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3 aptaujas:</a:t>
            </a:r>
          </a:p>
          <a:p>
            <a:r>
              <a:rPr lang="lv-LV" sz="2400" b="1" dirty="0"/>
              <a:t>Īsi par Tavu NVO: </a:t>
            </a:r>
            <a:r>
              <a:rPr lang="lv-LV" sz="2400" b="1" dirty="0">
                <a:hlinkClick r:id="rId2"/>
              </a:rPr>
              <a:t>http://ej.uz/KurzemesNVOaptauja</a:t>
            </a:r>
            <a:r>
              <a:rPr lang="lv-LV" sz="2400" dirty="0"/>
              <a:t> </a:t>
            </a:r>
          </a:p>
          <a:p>
            <a:r>
              <a:rPr lang="lv-LV" sz="2400" b="1" dirty="0"/>
              <a:t>Mana NVO un projekti: </a:t>
            </a:r>
            <a:r>
              <a:rPr lang="lv-LV" sz="2400" b="1" dirty="0">
                <a:hlinkClick r:id="rId3"/>
              </a:rPr>
              <a:t>http://ej.uz/NVOprojektuprasme</a:t>
            </a:r>
            <a:endParaRPr lang="lv-LV" sz="2400" b="1" dirty="0"/>
          </a:p>
          <a:p>
            <a:r>
              <a:rPr lang="lv-LV" sz="2400" b="1" dirty="0"/>
              <a:t>Mana pašvaldība un NVO: </a:t>
            </a:r>
            <a:r>
              <a:rPr lang="lv-LV" sz="2400" b="1" dirty="0">
                <a:hlinkClick r:id="rId4"/>
              </a:rPr>
              <a:t>http://ej.uz/NVOpasvaldiba</a:t>
            </a:r>
            <a:r>
              <a:rPr lang="lv-LV" sz="2400" b="1" dirty="0"/>
              <a:t> </a:t>
            </a:r>
            <a:endParaRPr lang="lv-LV" sz="2400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03.12.2015: 110 biedrību/nodibinājumu atbildes</a:t>
            </a:r>
          </a:p>
        </p:txBody>
      </p:sp>
    </p:spTree>
    <p:extLst>
      <p:ext uri="{BB962C8B-B14F-4D97-AF65-F5344CB8AC3E}">
        <p14:creationId xmlns:p14="http://schemas.microsoft.com/office/powerpoint/2010/main" val="178069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Galvenā darbības joma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818947"/>
              </p:ext>
            </p:extLst>
          </p:nvPr>
        </p:nvGraphicFramePr>
        <p:xfrm>
          <a:off x="457200" y="1412776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38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Organizācijas tips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49811"/>
              </p:ext>
            </p:extLst>
          </p:nvPr>
        </p:nvGraphicFramePr>
        <p:xfrm>
          <a:off x="457200" y="1412776"/>
          <a:ext cx="82296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8325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Organizācijas darbības ilgums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346704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359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O</a:t>
            </a:r>
            <a:r>
              <a:rPr lang="pt-BR" dirty="0"/>
              <a:t>rganizācijas darbības</a:t>
            </a:r>
            <a:r>
              <a:rPr lang="lv-LV" dirty="0"/>
              <a:t> </a:t>
            </a:r>
            <a:r>
              <a:rPr lang="pt-BR" dirty="0"/>
              <a:t>aktivitāte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274112"/>
              </p:ext>
            </p:extLst>
          </p:nvPr>
        </p:nvGraphicFramePr>
        <p:xfrm>
          <a:off x="457200" y="1556792"/>
          <a:ext cx="8229600" cy="482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031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Sabiedriskā labuma statuss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466859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974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Cik sen organizācijai ir sabiedriskā labuma statuss?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6481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244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Dalība projektu konkursos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416764"/>
              </p:ext>
            </p:extLst>
          </p:nvPr>
        </p:nvGraphicFramePr>
        <p:xfrm>
          <a:off x="457200" y="1628800"/>
          <a:ext cx="8229600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1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Pilsoniskā aktivitāte pasaulē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31640" y="1407877"/>
            <a:ext cx="63748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600" b="1" dirty="0"/>
              <a:t>Iedzīvotāju īpatsvars, kas pēdējo 12 mēnešu laikā iesaistījušies nvo darbā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575919" cy="4888415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623050" y="6591300"/>
            <a:ext cx="2520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000" dirty="0"/>
              <a:t>Eiropas Sociālā pētījuma dati</a:t>
            </a:r>
          </a:p>
        </p:txBody>
      </p:sp>
    </p:spTree>
    <p:extLst>
      <p:ext uri="{BB962C8B-B14F-4D97-AF65-F5344CB8AC3E}">
        <p14:creationId xmlns:p14="http://schemas.microsoft.com/office/powerpoint/2010/main" val="1194801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7935" cy="1152128"/>
          </a:xfrm>
        </p:spPr>
        <p:txBody>
          <a:bodyPr>
            <a:normAutofit fontScale="90000"/>
          </a:bodyPr>
          <a:lstStyle/>
          <a:p>
            <a:r>
              <a:rPr lang="lv-LV" dirty="0"/>
              <a:t>Īstenotie projekti pēdējos 3 gados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97405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247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/>
              <a:t>Vai Tavā novadā ir pašvaldības projektu konkurss, kurā var piedalīties Tava NVO?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64687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271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Cik liela būtu pašvaldības finansētā projektu konkursa optimālā viena projekta atbalstāmā summa?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2308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8117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53919" cy="1152128"/>
          </a:xfrm>
        </p:spPr>
        <p:txBody>
          <a:bodyPr>
            <a:noAutofit/>
          </a:bodyPr>
          <a:lstStyle/>
          <a:p>
            <a:r>
              <a:rPr lang="lv-LV" sz="2800" dirty="0"/>
              <a:t>Vai pašvaldības projektu konkursā NVO būtu jāiegulda arī savs organizācijas līdzfinansējums?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877508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217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53919" cy="1152128"/>
          </a:xfrm>
        </p:spPr>
        <p:txBody>
          <a:bodyPr>
            <a:noAutofit/>
          </a:bodyPr>
          <a:lstStyle/>
          <a:p>
            <a:r>
              <a:rPr lang="lv-LV" sz="2800" dirty="0"/>
              <a:t>Ja pašvaldība nevarētu piešķirt nepieciešamo līdzfinansējumu, kā Jūs rīkotos?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658618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1162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Kā Jūs vērtējat savu projektu rakstīšanas izpratni?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185523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629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Kurzemes NVO domas par sadarbību ar savu pašvaldību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40558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Tu redzi savas NVO lomu pašvaldībā?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217850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154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37895" cy="1152128"/>
          </a:xfrm>
        </p:spPr>
        <p:txBody>
          <a:bodyPr>
            <a:noAutofit/>
          </a:bodyPr>
          <a:lstStyle/>
          <a:p>
            <a:r>
              <a:rPr lang="lv-LV" sz="2800" dirty="0"/>
              <a:t>Vai Tava pašvaldība zina sava novada NVO un to iespējas/prasmes/zināšanas, kuras varētu izmantot un sadarboties? (Tavuprāt 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083860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193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37895" cy="1152128"/>
          </a:xfrm>
        </p:spPr>
        <p:txBody>
          <a:bodyPr>
            <a:noAutofit/>
          </a:bodyPr>
          <a:lstStyle/>
          <a:p>
            <a:r>
              <a:rPr lang="lv-LV" sz="2800" dirty="0"/>
              <a:t>Cik lielā mērā Tavas pašvaldības vadošie darbinieki </a:t>
            </a:r>
            <a:r>
              <a:rPr lang="lv-LV" sz="2800" dirty="0">
                <a:solidFill>
                  <a:schemeClr val="tx1"/>
                </a:solidFill>
              </a:rPr>
              <a:t>IZPROT</a:t>
            </a:r>
            <a:r>
              <a:rPr lang="lv-LV" sz="2800" dirty="0"/>
              <a:t>, kas ir NVO un kādas iespējas paver sadarbība ar tām? (Tavuprāt)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14238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82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Pilsoniskās līdzdalības indekss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953735"/>
              </a:buClr>
              <a:buFont typeface="Arial" charset="0"/>
              <a:buNone/>
            </a:pPr>
            <a:r>
              <a:rPr lang="lv-LV" altLang="lv-LV" b="1" dirty="0"/>
              <a:t>atspoguļo iedzīvotāju īpatsvaru, kuri pēdējo 12 mēnešu laikā ir veikuši vismaz trīs aktivitātes: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kontaktējušies ar politiķiem, valdības vai pašvaldības amatpersonām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darbojušies politiskā partijā vai politiskā grupā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darbojušies citā organizācijā vai apvienībā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nēsājuši vai demonstrējuši kampaņas piespraudi/uzlīmi  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parakstījuši petīciju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piedalījušies sankcionētā publiskā demonstrācijā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boikotējuši noteiktus produktus, pakalpojumus</a:t>
            </a:r>
          </a:p>
          <a:p>
            <a:pPr>
              <a:buClr>
                <a:srgbClr val="953735"/>
              </a:buClr>
            </a:pPr>
            <a:r>
              <a:rPr lang="lv-LV" altLang="lv-LV" dirty="0"/>
              <a:t>balsojuši pēdējās Saeimas vēlēšanās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739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37895" cy="1152128"/>
          </a:xfrm>
        </p:spPr>
        <p:txBody>
          <a:bodyPr>
            <a:noAutofit/>
          </a:bodyPr>
          <a:lstStyle/>
          <a:p>
            <a:r>
              <a:rPr lang="lv-LV" sz="2800" dirty="0"/>
              <a:t>Cik lielā mērā Tava pašvaldība IESAISTA NVO/ izmanto to resursus novada attīstībā?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782933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911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37895" cy="1152128"/>
          </a:xfrm>
        </p:spPr>
        <p:txBody>
          <a:bodyPr>
            <a:noAutofit/>
          </a:bodyPr>
          <a:lstStyle/>
          <a:p>
            <a:r>
              <a:rPr lang="lv-LV" sz="2800" dirty="0"/>
              <a:t>Kā vērtējat savas organizācijas esošo SADARBĪBU ar savu pašvaldību?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25688"/>
              </p:ext>
            </p:extLst>
          </p:nvPr>
        </p:nvGraphicFramePr>
        <p:xfrm>
          <a:off x="457200" y="18557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189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4800" b="1" dirty="0">
                <a:solidFill>
                  <a:srgbClr val="3333FF"/>
                </a:solidFill>
              </a:rPr>
              <a:t>SADARBOSIMIES!</a:t>
            </a:r>
          </a:p>
        </p:txBody>
      </p:sp>
      <p:pic>
        <p:nvPicPr>
          <p:cNvPr id="2050" name="Picture 2" descr="http://www.bloomfieldpediatriccare.com/wp-content/uploads/2012/08/BPC-helpful-l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5676"/>
            <a:ext cx="7620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71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>
            <a:off x="-32412" y="-27384"/>
            <a:ext cx="9146362" cy="282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9278"/>
            <a:ext cx="2410601" cy="1874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6033" y="5498535"/>
            <a:ext cx="282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dirty="0">
                <a:hlinkClick r:id="" action="ppaction://noaction"/>
              </a:rPr>
              <a:t>www.kurzemesnvo.lv</a:t>
            </a:r>
            <a:endParaRPr lang="lv-LV" dirty="0"/>
          </a:p>
          <a:p>
            <a:pPr algn="ctr"/>
            <a:r>
              <a:rPr lang="lv-LV" dirty="0">
                <a:hlinkClick r:id="rId5"/>
              </a:rPr>
              <a:t>facebook.com/kurzemesnvo</a:t>
            </a:r>
            <a:endParaRPr lang="lv-LV" dirty="0"/>
          </a:p>
          <a:p>
            <a:pPr algn="ctr"/>
            <a:r>
              <a:rPr lang="lv-LV" dirty="0">
                <a:hlinkClick r:id="rId6"/>
              </a:rPr>
              <a:t>twitter.com/kurzemesnvo</a:t>
            </a:r>
            <a:endParaRPr lang="lv-LV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6928" y="3186842"/>
            <a:ext cx="7918648" cy="1872208"/>
          </a:xfrm>
        </p:spPr>
        <p:txBody>
          <a:bodyPr>
            <a:normAutofit fontScale="90000"/>
          </a:bodyPr>
          <a:lstStyle/>
          <a:p>
            <a:r>
              <a:rPr lang="lv-LV" sz="6000" b="1" dirty="0"/>
              <a:t>Paldies!</a:t>
            </a:r>
            <a:br>
              <a:rPr lang="lv-LV" b="1" dirty="0"/>
            </a:br>
            <a:r>
              <a:rPr lang="lv-LV" b="1" dirty="0"/>
              <a:t>Inese Siliņa</a:t>
            </a:r>
            <a:br>
              <a:rPr lang="lv-LV" b="1" dirty="0"/>
            </a:br>
            <a:r>
              <a:rPr lang="lv-LV" sz="3600" dirty="0"/>
              <a:t>tel.29811722, inese@kurzemesnvo.lv</a:t>
            </a:r>
            <a:endParaRPr lang="lv-LV" sz="36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9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Pilsoniskās līdzdalības indekss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623050" y="6591300"/>
            <a:ext cx="2520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000" dirty="0"/>
              <a:t>Eiropas Sociālā pētījuma dati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277"/>
            <a:ext cx="8623475" cy="51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107456" cy="674136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1667108" cy="1667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hlinkClick r:id="rId4"/>
              </a:rPr>
              <a:t>http://aptauja-lietotajs.azurewebsites.net/Home/Survey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67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00001"/>
            <a:ext cx="7056438" cy="5413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Nap 2020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174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NAP 2020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953735"/>
              </a:buClr>
              <a:buFont typeface="Arial" charset="0"/>
              <a:buNone/>
            </a:pPr>
            <a:r>
              <a:rPr lang="lv-LV" altLang="lv-LV" sz="2800" b="1" dirty="0">
                <a:solidFill>
                  <a:srgbClr val="953735"/>
                </a:solidFill>
              </a:rPr>
              <a:t>Rīcības virziens «Cilvēku sadarbība, kultūra un pilsoniskā līdzdalība kā piederības Latvijai pamats»:</a:t>
            </a:r>
          </a:p>
          <a:p>
            <a:pPr>
              <a:buClr>
                <a:srgbClr val="953735"/>
              </a:buClr>
            </a:pPr>
            <a:r>
              <a:rPr lang="lv-LV" altLang="lv-LV" sz="2400" dirty="0"/>
              <a:t>Veicināt iedzīvotāju piederību, pilsonisko apziņu un lepnumu par savu valsti un tautu</a:t>
            </a:r>
          </a:p>
          <a:p>
            <a:pPr>
              <a:buClr>
                <a:srgbClr val="953735"/>
              </a:buClr>
            </a:pPr>
            <a:r>
              <a:rPr lang="lv-LV" altLang="lv-LV" sz="2400" dirty="0"/>
              <a:t>Palielināt iedzīvotāju savstarpējo sadarbību un uzticēšanos</a:t>
            </a:r>
          </a:p>
          <a:p>
            <a:pPr>
              <a:buClr>
                <a:srgbClr val="953735"/>
              </a:buClr>
            </a:pPr>
            <a:r>
              <a:rPr lang="lv-LV" altLang="lv-LV" sz="2400" dirty="0"/>
              <a:t>Veicināt Latvijas iedzīvotāju palikšanu un Latvijas valsts piederīgo atgriešanos Latvijā</a:t>
            </a:r>
          </a:p>
          <a:p>
            <a:pPr>
              <a:buClr>
                <a:srgbClr val="953735"/>
              </a:buClr>
            </a:pPr>
            <a:r>
              <a:rPr lang="lv-LV" altLang="lv-LV" sz="2400" dirty="0"/>
              <a:t>Palielināt latviešu valodas lietojumu sabiedrībā, stiprinot latviešu valodas pozīciju ikdienas saziņas situācijās</a:t>
            </a:r>
          </a:p>
        </p:txBody>
      </p:sp>
    </p:spTree>
    <p:extLst>
      <p:ext uri="{BB962C8B-B14F-4D97-AF65-F5344CB8AC3E}">
        <p14:creationId xmlns:p14="http://schemas.microsoft.com/office/powerpoint/2010/main" val="3130382978"/>
      </p:ext>
    </p:extLst>
  </p:cSld>
  <p:clrMapOvr>
    <a:masterClrMapping/>
  </p:clrMapOvr>
</p:sld>
</file>

<file path=ppt/theme/theme1.xml><?xml version="1.0" encoding="utf-8"?>
<a:theme xmlns:a="http://schemas.openxmlformats.org/drawingml/2006/main" name="00_Pasvaldibu_NVOsadarbi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00_Pasvaldibu_NVOsadarbiba</Template>
  <TotalTime>6990</TotalTime>
  <Words>1133</Words>
  <Application>Microsoft Office PowerPoint</Application>
  <PresentationFormat>Slaidrāde ekrānā (4:3)</PresentationFormat>
  <Paragraphs>155</Paragraphs>
  <Slides>53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53</vt:i4>
      </vt:variant>
    </vt:vector>
  </HeadingPairs>
  <TitlesOfParts>
    <vt:vector size="58" baseType="lpstr">
      <vt:lpstr>Adobe Gothic Std B</vt:lpstr>
      <vt:lpstr>Arial</vt:lpstr>
      <vt:lpstr>Calibri</vt:lpstr>
      <vt:lpstr>Wingdings</vt:lpstr>
      <vt:lpstr>00_Pasvaldibu_NVOsadarbiba</vt:lpstr>
      <vt:lpstr>Pilsoniskā sabiedrība Kurzemē: statistika un pieredzes</vt:lpstr>
      <vt:lpstr>Esošais pilsoniskās sabiedrības apskats Kurzemē</vt:lpstr>
      <vt:lpstr>Informācijas avoti</vt:lpstr>
      <vt:lpstr>Pilsoniskā aktivitāte pasaulē</vt:lpstr>
      <vt:lpstr>Pilsoniskās līdzdalības indekss</vt:lpstr>
      <vt:lpstr>Pilsoniskās līdzdalības indekss</vt:lpstr>
      <vt:lpstr>PowerPoint prezentācija</vt:lpstr>
      <vt:lpstr>Nap 2020</vt:lpstr>
      <vt:lpstr>NAP 2020</vt:lpstr>
      <vt:lpstr>Nap 2020</vt:lpstr>
      <vt:lpstr>Nap 2020</vt:lpstr>
      <vt:lpstr>NAP 2020 – kā?</vt:lpstr>
      <vt:lpstr>NAP 2020 – kā?</vt:lpstr>
      <vt:lpstr>Kāpēc svarīga aktīva pilsoniskā sabiedrība?</vt:lpstr>
      <vt:lpstr>Pilsoniskā sabiedrība skaitļos  Kurzemē un Latvijā</vt:lpstr>
      <vt:lpstr>NVO skaits Latvijā 2015</vt:lpstr>
      <vt:lpstr>NVO skaits Kurzemes novados 01.12.2015.</vt:lpstr>
      <vt:lpstr>Novadi, sadalījumā pēc to aktīvajām NVO</vt:lpstr>
      <vt:lpstr>Aktīvās NVO Kurzemē: 2 227</vt:lpstr>
      <vt:lpstr>Aktīvo NVO skaits novados</vt:lpstr>
      <vt:lpstr>Aktīvo NVO skaits novados</vt:lpstr>
      <vt:lpstr>Aktīvo NVO blīvums novados</vt:lpstr>
      <vt:lpstr>NVO blīvums Kurzemes novados</vt:lpstr>
      <vt:lpstr>NVO blīvums Kurzemes novados</vt:lpstr>
      <vt:lpstr>NVO blīvums Kurzemes novados</vt:lpstr>
      <vt:lpstr>Pašvaldību projektu konkursi un to max. finansējums 1 projektam</vt:lpstr>
      <vt:lpstr>Jaunu NVO reģistrācija  2013-2105</vt:lpstr>
      <vt:lpstr>Jaunu NVO reģistrācija</vt:lpstr>
      <vt:lpstr>Jaunu NVO reģistrācija</vt:lpstr>
      <vt:lpstr>NVO likvidācija 2013-2105</vt:lpstr>
      <vt:lpstr>Kurzemes NVO aptauja 2015</vt:lpstr>
      <vt:lpstr>Par aptaujām</vt:lpstr>
      <vt:lpstr>Galvenā darbības joma</vt:lpstr>
      <vt:lpstr>Organizācijas tips</vt:lpstr>
      <vt:lpstr>Organizācijas darbības ilgums</vt:lpstr>
      <vt:lpstr>Organizācijas darbības aktivitāte</vt:lpstr>
      <vt:lpstr>Sabiedriskā labuma statuss</vt:lpstr>
      <vt:lpstr>Cik sen organizācijai ir sabiedriskā labuma statuss?</vt:lpstr>
      <vt:lpstr>Dalība projektu konkursos</vt:lpstr>
      <vt:lpstr>Īstenotie projekti pēdējos 3 gados</vt:lpstr>
      <vt:lpstr>Vai Tavā novadā ir pašvaldības projektu konkurss, kurā var piedalīties Tava NVO?</vt:lpstr>
      <vt:lpstr>Cik liela būtu pašvaldības finansētā projektu konkursa optimālā viena projekta atbalstāmā summa?</vt:lpstr>
      <vt:lpstr>Vai pašvaldības projektu konkursā NVO būtu jāiegulda arī savs organizācijas līdzfinansējums?</vt:lpstr>
      <vt:lpstr>Ja pašvaldība nevarētu piešķirt nepieciešamo līdzfinansējumu, kā Jūs rīkotos?</vt:lpstr>
      <vt:lpstr>Kā Jūs vērtējat savu projektu rakstīšanas izpratni?</vt:lpstr>
      <vt:lpstr>Kurzemes NVO domas par sadarbību ar savu pašvaldību</vt:lpstr>
      <vt:lpstr>Kā Tu redzi savas NVO lomu pašvaldībā?</vt:lpstr>
      <vt:lpstr>Vai Tava pašvaldība zina sava novada NVO un to iespējas/prasmes/zināšanas, kuras varētu izmantot un sadarboties? (Tavuprāt )</vt:lpstr>
      <vt:lpstr>Cik lielā mērā Tavas pašvaldības vadošie darbinieki IZPROT, kas ir NVO un kādas iespējas paver sadarbība ar tām? (Tavuprāt)</vt:lpstr>
      <vt:lpstr>Cik lielā mērā Tava pašvaldība IESAISTA NVO/ izmanto to resursus novada attīstībā?</vt:lpstr>
      <vt:lpstr>Kā vērtējat savas organizācijas esošo SADARBĪBU ar savu pašvaldību?</vt:lpstr>
      <vt:lpstr>PowerPoint prezentācija</vt:lpstr>
      <vt:lpstr>Paldies! Inese Siliņa tel.29811722, inese@kurzemesnvo.lv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aptaujas  „Kurzemes pilsoniskās sabiedrības raksturojums 2013”  rezultāti</dc:title>
  <dc:creator>Inese Siliņa</dc:creator>
  <cp:lastModifiedBy>Kurzemes NVO centrs</cp:lastModifiedBy>
  <cp:revision>338</cp:revision>
  <cp:lastPrinted>2015-03-10T13:29:32Z</cp:lastPrinted>
  <dcterms:created xsi:type="dcterms:W3CDTF">2013-12-11T20:32:52Z</dcterms:created>
  <dcterms:modified xsi:type="dcterms:W3CDTF">2024-04-17T09:01:39Z</dcterms:modified>
</cp:coreProperties>
</file>